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9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3AC94E-6E9A-410B-ABBF-D149A9CFBD6B}" type="datetimeFigureOut">
              <a:rPr lang="en-US" smtClean="0"/>
              <a:pPr/>
              <a:t>6/10/14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25D1F2-98BC-4130-B06A-14DA6EF79797}" type="slidenum">
              <a:rPr lang="en-US" smtClean="0"/>
              <a:pPr/>
              <a:t>‹#›</a:t>
            </a:fld>
            <a:endParaRPr lang="en-US"/>
          </a:p>
        </p:txBody>
      </p:sp>
    </p:spTree>
    <p:extLst>
      <p:ext uri="{BB962C8B-B14F-4D97-AF65-F5344CB8AC3E}">
        <p14:creationId xmlns:p14="http://schemas.microsoft.com/office/powerpoint/2010/main" val="4085975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5D1F2-98BC-4130-B06A-14DA6EF7979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5D1F2-98BC-4130-B06A-14DA6EF7979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5D1F2-98BC-4130-B06A-14DA6EF7979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5D1F2-98BC-4130-B06A-14DA6EF7979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5D1F2-98BC-4130-B06A-14DA6EF7979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5D1F2-98BC-4130-B06A-14DA6EF7979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5D1F2-98BC-4130-B06A-14DA6EF7979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5D1F2-98BC-4130-B06A-14DA6EF7979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5D1F2-98BC-4130-B06A-14DA6EF7979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5D1F2-98BC-4130-B06A-14DA6EF7979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5D1F2-98BC-4130-B06A-14DA6EF7979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5D1F2-98BC-4130-B06A-14DA6EF7979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5D1F2-98BC-4130-B06A-14DA6EF7979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5D1F2-98BC-4130-B06A-14DA6EF7979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5D1F2-98BC-4130-B06A-14DA6EF7979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5D1F2-98BC-4130-B06A-14DA6EF7979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5D1F2-98BC-4130-B06A-14DA6EF7979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5D1F2-98BC-4130-B06A-14DA6EF79797}"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5D1F2-98BC-4130-B06A-14DA6EF7979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5D1F2-98BC-4130-B06A-14DA6EF7979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5D1F2-98BC-4130-B06A-14DA6EF7979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5D1F2-98BC-4130-B06A-14DA6EF7979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5D1F2-98BC-4130-B06A-14DA6EF7979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5D1F2-98BC-4130-B06A-14DA6EF7979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5D1F2-98BC-4130-B06A-14DA6EF7979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CB15E27-57BC-4050-A974-008766FE046C}" type="datetimeFigureOut">
              <a:rPr lang="en-US" smtClean="0"/>
              <a:pPr/>
              <a:t>6/10/14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549B42B-E2DE-4B2C-9F74-2198B120FED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B15E27-57BC-4050-A974-008766FE046C}" type="datetimeFigureOut">
              <a:rPr lang="en-US" smtClean="0"/>
              <a:pPr/>
              <a:t>6/10/14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9B42B-E2DE-4B2C-9F74-2198B120FE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B15E27-57BC-4050-A974-008766FE046C}" type="datetimeFigureOut">
              <a:rPr lang="en-US" smtClean="0"/>
              <a:pPr/>
              <a:t>6/10/14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9B42B-E2DE-4B2C-9F74-2198B120FE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B15E27-57BC-4050-A974-008766FE046C}" type="datetimeFigureOut">
              <a:rPr lang="en-US" smtClean="0"/>
              <a:pPr/>
              <a:t>6/10/14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9B42B-E2DE-4B2C-9F74-2198B120FE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CB15E27-57BC-4050-A974-008766FE046C}" type="datetimeFigureOut">
              <a:rPr lang="en-US" smtClean="0"/>
              <a:pPr/>
              <a:t>6/10/14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9B42B-E2DE-4B2C-9F74-2198B120FED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B15E27-57BC-4050-A974-008766FE046C}" type="datetimeFigureOut">
              <a:rPr lang="en-US" smtClean="0"/>
              <a:pPr/>
              <a:t>6/10/14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9B42B-E2DE-4B2C-9F74-2198B120FE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CB15E27-57BC-4050-A974-008766FE046C}" type="datetimeFigureOut">
              <a:rPr lang="en-US" smtClean="0"/>
              <a:pPr/>
              <a:t>6/10/14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49B42B-E2DE-4B2C-9F74-2198B120FE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CB15E27-57BC-4050-A974-008766FE046C}" type="datetimeFigureOut">
              <a:rPr lang="en-US" smtClean="0"/>
              <a:pPr/>
              <a:t>6/10/14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49B42B-E2DE-4B2C-9F74-2198B120FE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15E27-57BC-4050-A974-008766FE046C}" type="datetimeFigureOut">
              <a:rPr lang="en-US" smtClean="0"/>
              <a:pPr/>
              <a:t>6/10/14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49B42B-E2DE-4B2C-9F74-2198B120FE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B15E27-57BC-4050-A974-008766FE046C}" type="datetimeFigureOut">
              <a:rPr lang="en-US" smtClean="0"/>
              <a:pPr/>
              <a:t>6/10/14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9B42B-E2DE-4B2C-9F74-2198B120FE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CB15E27-57BC-4050-A974-008766FE046C}" type="datetimeFigureOut">
              <a:rPr lang="en-US" smtClean="0"/>
              <a:pPr/>
              <a:t>6/10/14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549B42B-E2DE-4B2C-9F74-2198B120FED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CB15E27-57BC-4050-A974-008766FE046C}" type="datetimeFigureOut">
              <a:rPr lang="en-US" smtClean="0"/>
              <a:pPr/>
              <a:t>6/10/14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549B42B-E2DE-4B2C-9F74-2198B120FED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2.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Clear Lake Yacht Club</a:t>
            </a:r>
            <a:endParaRPr lang="en-US" dirty="0"/>
          </a:p>
        </p:txBody>
      </p:sp>
      <p:sp>
        <p:nvSpPr>
          <p:cNvPr id="3" name="Subtitle 2"/>
          <p:cNvSpPr>
            <a:spLocks noGrp="1"/>
          </p:cNvSpPr>
          <p:nvPr>
            <p:ph type="subTitle" idx="1"/>
          </p:nvPr>
        </p:nvSpPr>
        <p:spPr/>
        <p:txBody>
          <a:bodyPr/>
          <a:lstStyle/>
          <a:p>
            <a:r>
              <a:rPr lang="en-US" dirty="0" smtClean="0"/>
              <a:t>Sustainability Study</a:t>
            </a:r>
          </a:p>
          <a:p>
            <a:endParaRPr lang="en-US" sz="1600" dirty="0" smtClean="0"/>
          </a:p>
          <a:p>
            <a:endParaRPr lang="en-US" sz="1600" dirty="0" smtClean="0"/>
          </a:p>
          <a:p>
            <a:r>
              <a:rPr lang="en-US" sz="1600" dirty="0" smtClean="0"/>
              <a:t>Marcus Lundberg, 2014</a:t>
            </a:r>
            <a:endParaRPr lang="en-US" sz="1600" dirty="0"/>
          </a:p>
        </p:txBody>
      </p:sp>
      <p:pic>
        <p:nvPicPr>
          <p:cNvPr id="27650" name="Picture 2" descr="Clear Lake Yacht Club"/>
          <p:cNvPicPr>
            <a:picLocks noChangeAspect="1" noChangeArrowheads="1"/>
          </p:cNvPicPr>
          <p:nvPr/>
        </p:nvPicPr>
        <p:blipFill>
          <a:blip r:embed="rId3" cstate="print"/>
          <a:srcRect/>
          <a:stretch>
            <a:fillRect/>
          </a:stretch>
        </p:blipFill>
        <p:spPr bwMode="auto">
          <a:xfrm>
            <a:off x="990600" y="3733800"/>
            <a:ext cx="3429000" cy="212103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C Fleet</a:t>
            </a:r>
            <a:endParaRPr lang="en-US" dirty="0"/>
          </a:p>
        </p:txBody>
      </p:sp>
      <p:sp>
        <p:nvSpPr>
          <p:cNvPr id="8" name="TextBox 7"/>
          <p:cNvSpPr txBox="1"/>
          <p:nvPr/>
        </p:nvSpPr>
        <p:spPr>
          <a:xfrm>
            <a:off x="6553200" y="2895600"/>
            <a:ext cx="2362200" cy="1231106"/>
          </a:xfrm>
          <a:prstGeom prst="rect">
            <a:avLst/>
          </a:prstGeom>
          <a:noFill/>
        </p:spPr>
        <p:txBody>
          <a:bodyPr wrap="square" rtlCol="0">
            <a:spAutoFit/>
          </a:bodyPr>
          <a:lstStyle/>
          <a:p>
            <a:r>
              <a:rPr lang="en-US" b="1" dirty="0" smtClean="0">
                <a:latin typeface="Calibri" pitchFamily="34" charset="0"/>
              </a:rPr>
              <a:t>Observations</a:t>
            </a:r>
          </a:p>
          <a:p>
            <a:pPr>
              <a:buFont typeface="Arial" pitchFamily="34" charset="0"/>
              <a:buChar char="•"/>
            </a:pPr>
            <a:r>
              <a:rPr lang="en-US" sz="1400" dirty="0" smtClean="0">
                <a:latin typeface="Calibri" pitchFamily="34" charset="0"/>
              </a:rPr>
              <a:t>Fleet may die in 2018</a:t>
            </a:r>
            <a:endParaRPr lang="en-US" dirty="0" smtClean="0">
              <a:latin typeface="Calibri" pitchFamily="34" charset="0"/>
            </a:endParaRPr>
          </a:p>
          <a:p>
            <a:pPr>
              <a:buFont typeface="Arial" pitchFamily="34" charset="0"/>
              <a:buChar char="•"/>
            </a:pPr>
            <a:r>
              <a:rPr lang="en-US" sz="1400" dirty="0" smtClean="0">
                <a:latin typeface="Calibri" pitchFamily="34" charset="0"/>
              </a:rPr>
              <a:t>One youth sailor expressed interest in joining the fleet in 2017</a:t>
            </a:r>
          </a:p>
        </p:txBody>
      </p:sp>
      <p:pic>
        <p:nvPicPr>
          <p:cNvPr id="43010" name="Picture 2"/>
          <p:cNvPicPr>
            <a:picLocks noChangeAspect="1" noChangeArrowheads="1"/>
          </p:cNvPicPr>
          <p:nvPr/>
        </p:nvPicPr>
        <p:blipFill>
          <a:blip r:embed="rId3" cstate="print"/>
          <a:srcRect/>
          <a:stretch>
            <a:fillRect/>
          </a:stretch>
        </p:blipFill>
        <p:spPr bwMode="auto">
          <a:xfrm>
            <a:off x="457200" y="1371599"/>
            <a:ext cx="6095999" cy="2514601"/>
          </a:xfrm>
          <a:prstGeom prst="rect">
            <a:avLst/>
          </a:prstGeom>
          <a:noFill/>
          <a:ln w="9525">
            <a:noFill/>
            <a:miter lim="800000"/>
            <a:headEnd/>
            <a:tailEnd/>
          </a:ln>
          <a:effectLst/>
        </p:spPr>
      </p:pic>
      <p:pic>
        <p:nvPicPr>
          <p:cNvPr id="9" name="Picture 5" descr="NCSSA Logo"/>
          <p:cNvPicPr>
            <a:picLocks noChangeAspect="1" noChangeArrowheads="1"/>
          </p:cNvPicPr>
          <p:nvPr/>
        </p:nvPicPr>
        <p:blipFill>
          <a:blip r:embed="rId4" cstate="print"/>
          <a:srcRect/>
          <a:stretch>
            <a:fillRect/>
          </a:stretch>
        </p:blipFill>
        <p:spPr bwMode="auto">
          <a:xfrm>
            <a:off x="8229600" y="228600"/>
            <a:ext cx="495300" cy="74295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457201" y="3886200"/>
            <a:ext cx="6096000" cy="276542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152400" y="1524000"/>
            <a:ext cx="6713537" cy="5113337"/>
          </a:xfrm>
          <a:prstGeom prst="rect">
            <a:avLst/>
          </a:prstGeom>
          <a:noFill/>
          <a:ln w="9525">
            <a:noFill/>
            <a:miter lim="800000"/>
            <a:headEnd/>
            <a:tailEnd/>
          </a:ln>
          <a:effectLst/>
        </p:spPr>
      </p:pic>
      <p:sp>
        <p:nvSpPr>
          <p:cNvPr id="2" name="Title 1"/>
          <p:cNvSpPr>
            <a:spLocks noGrp="1"/>
          </p:cNvSpPr>
          <p:nvPr>
            <p:ph type="title"/>
          </p:nvPr>
        </p:nvSpPr>
        <p:spPr>
          <a:xfrm>
            <a:off x="457200" y="704088"/>
            <a:ext cx="8229600" cy="743712"/>
          </a:xfrm>
        </p:spPr>
        <p:txBody>
          <a:bodyPr>
            <a:normAutofit fontScale="90000"/>
          </a:bodyPr>
          <a:lstStyle/>
          <a:p>
            <a:r>
              <a:rPr lang="en-US" dirty="0" smtClean="0"/>
              <a:t>C Fleet</a:t>
            </a:r>
            <a:endParaRPr lang="en-US" dirty="0"/>
          </a:p>
        </p:txBody>
      </p:sp>
      <p:sp>
        <p:nvSpPr>
          <p:cNvPr id="9" name="TextBox 8"/>
          <p:cNvSpPr txBox="1"/>
          <p:nvPr/>
        </p:nvSpPr>
        <p:spPr>
          <a:xfrm>
            <a:off x="3352800" y="3962400"/>
            <a:ext cx="304800" cy="369332"/>
          </a:xfrm>
          <a:prstGeom prst="rect">
            <a:avLst/>
          </a:prstGeom>
          <a:noFill/>
        </p:spPr>
        <p:txBody>
          <a:bodyPr wrap="square" rtlCol="0">
            <a:spAutoFit/>
          </a:bodyPr>
          <a:lstStyle/>
          <a:p>
            <a:r>
              <a:rPr lang="en-US" dirty="0" smtClean="0">
                <a:latin typeface="Calibri" pitchFamily="34" charset="0"/>
              </a:rPr>
              <a:t>3</a:t>
            </a:r>
            <a:endParaRPr lang="en-US" dirty="0">
              <a:latin typeface="Calibri" pitchFamily="34" charset="0"/>
            </a:endParaRPr>
          </a:p>
        </p:txBody>
      </p:sp>
      <p:sp>
        <p:nvSpPr>
          <p:cNvPr id="12" name="TextBox 11"/>
          <p:cNvSpPr txBox="1"/>
          <p:nvPr/>
        </p:nvSpPr>
        <p:spPr>
          <a:xfrm>
            <a:off x="6934200" y="2514600"/>
            <a:ext cx="1981200" cy="800219"/>
          </a:xfrm>
          <a:prstGeom prst="rect">
            <a:avLst/>
          </a:prstGeom>
          <a:noFill/>
        </p:spPr>
        <p:txBody>
          <a:bodyPr wrap="square" rtlCol="0">
            <a:spAutoFit/>
          </a:bodyPr>
          <a:lstStyle/>
          <a:p>
            <a:r>
              <a:rPr lang="en-US" b="1" dirty="0" smtClean="0">
                <a:latin typeface="Calibri" pitchFamily="34" charset="0"/>
              </a:rPr>
              <a:t>Observations</a:t>
            </a:r>
          </a:p>
          <a:p>
            <a:pPr>
              <a:buFont typeface="Arial" pitchFamily="34" charset="0"/>
              <a:buChar char="•"/>
            </a:pPr>
            <a:r>
              <a:rPr lang="en-US" sz="1400" dirty="0" smtClean="0">
                <a:latin typeface="Calibri" pitchFamily="34" charset="0"/>
              </a:rPr>
              <a:t>Fleet consists of three veteran C sailors</a:t>
            </a:r>
            <a:endParaRPr lang="en-US" dirty="0" smtClean="0">
              <a:latin typeface="Calibri" pitchFamily="34" charset="0"/>
            </a:endParaRPr>
          </a:p>
        </p:txBody>
      </p:sp>
      <p:sp>
        <p:nvSpPr>
          <p:cNvPr id="14" name="Rectangle 13"/>
          <p:cNvSpPr/>
          <p:nvPr/>
        </p:nvSpPr>
        <p:spPr>
          <a:xfrm>
            <a:off x="3048000" y="1905000"/>
            <a:ext cx="914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37" name="Picture 5" descr="NCSSA Logo"/>
          <p:cNvPicPr>
            <a:picLocks noChangeAspect="1" noChangeArrowheads="1"/>
          </p:cNvPicPr>
          <p:nvPr/>
        </p:nvPicPr>
        <p:blipFill>
          <a:blip r:embed="rId4" cstate="print"/>
          <a:srcRect/>
          <a:stretch>
            <a:fillRect/>
          </a:stretch>
        </p:blipFill>
        <p:spPr bwMode="auto">
          <a:xfrm>
            <a:off x="8229600" y="228600"/>
            <a:ext cx="495300" cy="7429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MC Fleet</a:t>
            </a:r>
            <a:endParaRPr lang="en-US" dirty="0"/>
          </a:p>
        </p:txBody>
      </p:sp>
      <p:sp>
        <p:nvSpPr>
          <p:cNvPr id="11" name="TextBox 10"/>
          <p:cNvSpPr txBox="1"/>
          <p:nvPr/>
        </p:nvSpPr>
        <p:spPr>
          <a:xfrm>
            <a:off x="533400" y="5638800"/>
            <a:ext cx="8077200" cy="800219"/>
          </a:xfrm>
          <a:prstGeom prst="rect">
            <a:avLst/>
          </a:prstGeom>
          <a:noFill/>
        </p:spPr>
        <p:txBody>
          <a:bodyPr wrap="square" rtlCol="0">
            <a:spAutoFit/>
          </a:bodyPr>
          <a:lstStyle/>
          <a:p>
            <a:r>
              <a:rPr lang="en-US" b="1" dirty="0" smtClean="0">
                <a:latin typeface="Calibri" pitchFamily="34" charset="0"/>
              </a:rPr>
              <a:t>Observations</a:t>
            </a:r>
          </a:p>
          <a:p>
            <a:pPr lvl="1">
              <a:buFont typeface="Arial" pitchFamily="34" charset="0"/>
              <a:buChar char="•"/>
            </a:pPr>
            <a:r>
              <a:rPr lang="en-US" sz="1400" dirty="0" smtClean="0">
                <a:latin typeface="Calibri" pitchFamily="34" charset="0"/>
              </a:rPr>
              <a:t>Registrations stable around 20 until 2018, and fleet will diminish to 15 by 2021 due to retirements</a:t>
            </a:r>
          </a:p>
          <a:p>
            <a:pPr lvl="1">
              <a:buFont typeface="Arial" pitchFamily="34" charset="0"/>
              <a:buChar char="•"/>
            </a:pPr>
            <a:r>
              <a:rPr lang="en-US" sz="1400" dirty="0" smtClean="0">
                <a:latin typeface="Calibri" pitchFamily="34" charset="0"/>
              </a:rPr>
              <a:t>Participation traditionally about half the fleet in a given race, about 10 – 11 boats</a:t>
            </a:r>
          </a:p>
        </p:txBody>
      </p:sp>
      <p:pic>
        <p:nvPicPr>
          <p:cNvPr id="47106" name="Picture 2"/>
          <p:cNvPicPr>
            <a:picLocks noChangeAspect="1" noChangeArrowheads="1"/>
          </p:cNvPicPr>
          <p:nvPr/>
        </p:nvPicPr>
        <p:blipFill>
          <a:blip r:embed="rId3" cstate="print"/>
          <a:srcRect/>
          <a:stretch>
            <a:fillRect/>
          </a:stretch>
        </p:blipFill>
        <p:spPr bwMode="auto">
          <a:xfrm>
            <a:off x="304800" y="1371600"/>
            <a:ext cx="8382000" cy="3276600"/>
          </a:xfrm>
          <a:prstGeom prst="rect">
            <a:avLst/>
          </a:prstGeom>
          <a:noFill/>
          <a:ln w="9525">
            <a:noFill/>
            <a:miter lim="800000"/>
            <a:headEnd/>
            <a:tailEnd/>
          </a:ln>
          <a:effectLst/>
        </p:spPr>
      </p:pic>
      <p:graphicFrame>
        <p:nvGraphicFramePr>
          <p:cNvPr id="10" name="Table 9"/>
          <p:cNvGraphicFramePr>
            <a:graphicFrameLocks noGrp="1"/>
          </p:cNvGraphicFramePr>
          <p:nvPr/>
        </p:nvGraphicFramePr>
        <p:xfrm>
          <a:off x="381000" y="4800600"/>
          <a:ext cx="8382003" cy="769473"/>
        </p:xfrm>
        <a:graphic>
          <a:graphicData uri="http://schemas.openxmlformats.org/drawingml/2006/table">
            <a:tbl>
              <a:tblPr/>
              <a:tblGrid>
                <a:gridCol w="935577"/>
                <a:gridCol w="286401"/>
                <a:gridCol w="286401"/>
                <a:gridCol w="286401"/>
                <a:gridCol w="286401"/>
                <a:gridCol w="286401"/>
                <a:gridCol w="286401"/>
                <a:gridCol w="286401"/>
                <a:gridCol w="286401"/>
                <a:gridCol w="286401"/>
                <a:gridCol w="286401"/>
                <a:gridCol w="286401"/>
                <a:gridCol w="286401"/>
                <a:gridCol w="286401"/>
                <a:gridCol w="286401"/>
                <a:gridCol w="286401"/>
                <a:gridCol w="286401"/>
                <a:gridCol w="286401"/>
                <a:gridCol w="286401"/>
                <a:gridCol w="286401"/>
                <a:gridCol w="286401"/>
                <a:gridCol w="286401"/>
                <a:gridCol w="286401"/>
                <a:gridCol w="286401"/>
                <a:gridCol w="286401"/>
                <a:gridCol w="286401"/>
                <a:gridCol w="286401"/>
              </a:tblGrid>
              <a:tr h="156883">
                <a:tc>
                  <a:txBody>
                    <a:bodyPr/>
                    <a:lstStyle/>
                    <a:p>
                      <a:pPr algn="l" fontAlgn="b"/>
                      <a:endParaRPr lang="en-US" sz="800" b="1"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1" i="0" u="none" strike="noStrike" dirty="0">
                          <a:solidFill>
                            <a:srgbClr val="000000"/>
                          </a:solidFill>
                          <a:latin typeface="Calibri"/>
                        </a:rPr>
                        <a:t>1998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1999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a:solidFill>
                            <a:srgbClr val="000000"/>
                          </a:solidFill>
                          <a:latin typeface="Calibri"/>
                        </a:rPr>
                        <a:t>2007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2023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56883">
                <a:tc>
                  <a:txBody>
                    <a:bodyPr/>
                    <a:lstStyle/>
                    <a:p>
                      <a:pPr algn="l" fontAlgn="b"/>
                      <a:r>
                        <a:rPr lang="en-US" sz="800" b="1" i="0" u="none" strike="noStrike" dirty="0">
                          <a:solidFill>
                            <a:srgbClr val="000000"/>
                          </a:solidFill>
                          <a:latin typeface="Calibri"/>
                        </a:rPr>
                        <a:t>Registered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0" i="0" u="none" strike="noStrike" dirty="0">
                          <a:solidFill>
                            <a:srgbClr val="000000"/>
                          </a:solidFill>
                          <a:latin typeface="Calibri"/>
                        </a:rPr>
                        <a:t>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412">
                <a:tc>
                  <a:txBody>
                    <a:bodyPr/>
                    <a:lstStyle/>
                    <a:p>
                      <a:pPr algn="l" fontAlgn="b"/>
                      <a:r>
                        <a:rPr lang="en-US" sz="800" b="1" i="0" u="none" strike="noStrike">
                          <a:solidFill>
                            <a:srgbClr val="000000"/>
                          </a:solidFill>
                          <a:latin typeface="Calibri"/>
                        </a:rPr>
                        <a:t>Races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0" i="0" u="none" strike="noStrike">
                          <a:solidFill>
                            <a:srgbClr val="000000"/>
                          </a:solidFill>
                          <a:latin typeface="Calibri"/>
                        </a:rPr>
                        <a:t>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23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412">
                <a:tc>
                  <a:txBody>
                    <a:bodyPr/>
                    <a:lstStyle/>
                    <a:p>
                      <a:pPr algn="l" fontAlgn="b"/>
                      <a:r>
                        <a:rPr lang="en-US" sz="800" b="1" i="0" u="none" strike="noStrike" dirty="0">
                          <a:solidFill>
                            <a:srgbClr val="000000"/>
                          </a:solidFill>
                          <a:latin typeface="Calibri"/>
                        </a:rPr>
                        <a:t>Participation Rate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0" i="0" u="none" strike="noStrike">
                          <a:solidFill>
                            <a:srgbClr val="000000"/>
                          </a:solidFill>
                          <a:latin typeface="Calibri"/>
                        </a:rPr>
                        <a:t>60%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56%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54%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51%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6883">
                <a:tc>
                  <a:txBody>
                    <a:bodyPr/>
                    <a:lstStyle/>
                    <a:p>
                      <a:pPr algn="l" fontAlgn="b"/>
                      <a:r>
                        <a:rPr lang="en-US" sz="800" b="1" i="0" u="none" strike="noStrike">
                          <a:solidFill>
                            <a:srgbClr val="000000"/>
                          </a:solidFill>
                          <a:latin typeface="Calibri"/>
                        </a:rPr>
                        <a:t>Avg Boats Per Race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0" i="0" u="none" strike="noStrike">
                          <a:solidFill>
                            <a:srgbClr val="000000"/>
                          </a:solidFill>
                          <a:latin typeface="Calibri"/>
                        </a:rPr>
                        <a:t>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2" name="ihover-img" descr="thumbnail"/>
          <p:cNvPicPr>
            <a:picLocks noChangeAspect="1" noChangeArrowheads="1"/>
          </p:cNvPicPr>
          <p:nvPr/>
        </p:nvPicPr>
        <p:blipFill>
          <a:blip r:embed="rId4" cstate="print"/>
          <a:srcRect/>
          <a:stretch>
            <a:fillRect/>
          </a:stretch>
        </p:blipFill>
        <p:spPr bwMode="auto">
          <a:xfrm>
            <a:off x="8153400" y="228600"/>
            <a:ext cx="676275" cy="6762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MC Fleet</a:t>
            </a:r>
            <a:endParaRPr lang="en-US" dirty="0"/>
          </a:p>
        </p:txBody>
      </p:sp>
      <p:sp>
        <p:nvSpPr>
          <p:cNvPr id="8" name="TextBox 7"/>
          <p:cNvSpPr txBox="1"/>
          <p:nvPr/>
        </p:nvSpPr>
        <p:spPr>
          <a:xfrm>
            <a:off x="6553200" y="2895600"/>
            <a:ext cx="2362200" cy="1877437"/>
          </a:xfrm>
          <a:prstGeom prst="rect">
            <a:avLst/>
          </a:prstGeom>
          <a:noFill/>
        </p:spPr>
        <p:txBody>
          <a:bodyPr wrap="square" rtlCol="0">
            <a:spAutoFit/>
          </a:bodyPr>
          <a:lstStyle/>
          <a:p>
            <a:r>
              <a:rPr lang="en-US" b="1" dirty="0" smtClean="0">
                <a:latin typeface="Calibri" pitchFamily="34" charset="0"/>
              </a:rPr>
              <a:t>Observations</a:t>
            </a:r>
          </a:p>
          <a:p>
            <a:pPr>
              <a:buFont typeface="Arial" pitchFamily="34" charset="0"/>
              <a:buChar char="•"/>
            </a:pPr>
            <a:r>
              <a:rPr lang="en-US" sz="1400" dirty="0" smtClean="0">
                <a:latin typeface="Calibri" pitchFamily="34" charset="0"/>
              </a:rPr>
              <a:t>Overall turnover relatively stable since 1998 to 2013</a:t>
            </a:r>
          </a:p>
          <a:p>
            <a:pPr>
              <a:buFont typeface="Arial" pitchFamily="34" charset="0"/>
              <a:buChar char="•"/>
            </a:pPr>
            <a:r>
              <a:rPr lang="en-US" sz="1400" dirty="0" smtClean="0">
                <a:latin typeface="Calibri" pitchFamily="34" charset="0"/>
              </a:rPr>
              <a:t>Over next 10 years, 3 projected to join the fleet and 8 will leave</a:t>
            </a:r>
            <a:endParaRPr lang="en-US" dirty="0" smtClean="0">
              <a:latin typeface="Calibri" pitchFamily="34" charset="0"/>
            </a:endParaRPr>
          </a:p>
          <a:p>
            <a:pPr>
              <a:buFont typeface="Arial" pitchFamily="34" charset="0"/>
              <a:buChar char="•"/>
            </a:pPr>
            <a:r>
              <a:rPr lang="en-US" sz="1400" dirty="0" smtClean="0">
                <a:latin typeface="Calibri" pitchFamily="34" charset="0"/>
              </a:rPr>
              <a:t>Average skipper age grows from 51 in 2014 to 59 in 2023</a:t>
            </a:r>
          </a:p>
        </p:txBody>
      </p:sp>
      <p:pic>
        <p:nvPicPr>
          <p:cNvPr id="49154" name="Picture 2"/>
          <p:cNvPicPr>
            <a:picLocks noChangeAspect="1" noChangeArrowheads="1"/>
          </p:cNvPicPr>
          <p:nvPr/>
        </p:nvPicPr>
        <p:blipFill>
          <a:blip r:embed="rId3" cstate="print"/>
          <a:srcRect/>
          <a:stretch>
            <a:fillRect/>
          </a:stretch>
        </p:blipFill>
        <p:spPr bwMode="auto">
          <a:xfrm>
            <a:off x="457201" y="1371600"/>
            <a:ext cx="6095999" cy="2514599"/>
          </a:xfrm>
          <a:prstGeom prst="rect">
            <a:avLst/>
          </a:prstGeom>
          <a:noFill/>
          <a:ln w="9525">
            <a:noFill/>
            <a:miter lim="800000"/>
            <a:headEnd/>
            <a:tailEnd/>
          </a:ln>
          <a:effectLst/>
        </p:spPr>
      </p:pic>
      <p:pic>
        <p:nvPicPr>
          <p:cNvPr id="49155" name="Picture 3"/>
          <p:cNvPicPr>
            <a:picLocks noChangeAspect="1" noChangeArrowheads="1"/>
          </p:cNvPicPr>
          <p:nvPr/>
        </p:nvPicPr>
        <p:blipFill>
          <a:blip r:embed="rId4" cstate="print"/>
          <a:srcRect/>
          <a:stretch>
            <a:fillRect/>
          </a:stretch>
        </p:blipFill>
        <p:spPr bwMode="auto">
          <a:xfrm>
            <a:off x="457201" y="3886200"/>
            <a:ext cx="6096000" cy="2765425"/>
          </a:xfrm>
          <a:prstGeom prst="rect">
            <a:avLst/>
          </a:prstGeom>
          <a:noFill/>
          <a:ln w="9525">
            <a:noFill/>
            <a:miter lim="800000"/>
            <a:headEnd/>
            <a:tailEnd/>
          </a:ln>
          <a:effectLst/>
        </p:spPr>
      </p:pic>
      <p:pic>
        <p:nvPicPr>
          <p:cNvPr id="10" name="ihover-img" descr="thumbnail"/>
          <p:cNvPicPr>
            <a:picLocks noChangeAspect="1" noChangeArrowheads="1"/>
          </p:cNvPicPr>
          <p:nvPr/>
        </p:nvPicPr>
        <p:blipFill>
          <a:blip r:embed="rId5" cstate="print"/>
          <a:srcRect/>
          <a:stretch>
            <a:fillRect/>
          </a:stretch>
        </p:blipFill>
        <p:spPr bwMode="auto">
          <a:xfrm>
            <a:off x="8153400" y="228600"/>
            <a:ext cx="676275" cy="6762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cstate="print"/>
          <a:srcRect/>
          <a:stretch>
            <a:fillRect/>
          </a:stretch>
        </p:blipFill>
        <p:spPr bwMode="auto">
          <a:xfrm>
            <a:off x="152400" y="1600200"/>
            <a:ext cx="6713537" cy="5121275"/>
          </a:xfrm>
          <a:prstGeom prst="rect">
            <a:avLst/>
          </a:prstGeom>
          <a:noFill/>
          <a:ln w="9525">
            <a:noFill/>
            <a:miter lim="800000"/>
            <a:headEnd/>
            <a:tailEnd/>
          </a:ln>
          <a:effectLst/>
        </p:spPr>
      </p:pic>
      <p:sp>
        <p:nvSpPr>
          <p:cNvPr id="2" name="Title 1"/>
          <p:cNvSpPr>
            <a:spLocks noGrp="1"/>
          </p:cNvSpPr>
          <p:nvPr>
            <p:ph type="title"/>
          </p:nvPr>
        </p:nvSpPr>
        <p:spPr>
          <a:xfrm>
            <a:off x="457200" y="704088"/>
            <a:ext cx="8229600" cy="743712"/>
          </a:xfrm>
        </p:spPr>
        <p:txBody>
          <a:bodyPr>
            <a:normAutofit fontScale="90000"/>
          </a:bodyPr>
          <a:lstStyle/>
          <a:p>
            <a:r>
              <a:rPr lang="en-US" dirty="0" smtClean="0"/>
              <a:t>MC Fleet</a:t>
            </a:r>
            <a:endParaRPr lang="en-US" dirty="0"/>
          </a:p>
        </p:txBody>
      </p:sp>
      <p:sp>
        <p:nvSpPr>
          <p:cNvPr id="6" name="TextBox 5"/>
          <p:cNvSpPr txBox="1"/>
          <p:nvPr/>
        </p:nvSpPr>
        <p:spPr>
          <a:xfrm>
            <a:off x="3886200" y="3429000"/>
            <a:ext cx="304800" cy="369332"/>
          </a:xfrm>
          <a:prstGeom prst="rect">
            <a:avLst/>
          </a:prstGeom>
          <a:noFill/>
        </p:spPr>
        <p:txBody>
          <a:bodyPr wrap="square" rtlCol="0">
            <a:spAutoFit/>
          </a:bodyPr>
          <a:lstStyle/>
          <a:p>
            <a:r>
              <a:rPr lang="en-US" dirty="0" smtClean="0">
                <a:latin typeface="Calibri" pitchFamily="34" charset="0"/>
              </a:rPr>
              <a:t>4</a:t>
            </a:r>
            <a:endParaRPr lang="en-US" dirty="0">
              <a:latin typeface="Calibri" pitchFamily="34" charset="0"/>
            </a:endParaRPr>
          </a:p>
        </p:txBody>
      </p:sp>
      <p:sp>
        <p:nvSpPr>
          <p:cNvPr id="9" name="TextBox 8"/>
          <p:cNvSpPr txBox="1"/>
          <p:nvPr/>
        </p:nvSpPr>
        <p:spPr>
          <a:xfrm>
            <a:off x="3505200" y="4724400"/>
            <a:ext cx="304800" cy="369332"/>
          </a:xfrm>
          <a:prstGeom prst="rect">
            <a:avLst/>
          </a:prstGeom>
          <a:noFill/>
        </p:spPr>
        <p:txBody>
          <a:bodyPr wrap="square" rtlCol="0">
            <a:spAutoFit/>
          </a:bodyPr>
          <a:lstStyle/>
          <a:p>
            <a:r>
              <a:rPr lang="en-US" dirty="0" smtClean="0">
                <a:latin typeface="Calibri" pitchFamily="34" charset="0"/>
              </a:rPr>
              <a:t>8</a:t>
            </a:r>
            <a:endParaRPr lang="en-US" dirty="0">
              <a:latin typeface="Calibri" pitchFamily="34" charset="0"/>
            </a:endParaRPr>
          </a:p>
        </p:txBody>
      </p:sp>
      <p:sp>
        <p:nvSpPr>
          <p:cNvPr id="10" name="TextBox 9"/>
          <p:cNvSpPr txBox="1"/>
          <p:nvPr/>
        </p:nvSpPr>
        <p:spPr>
          <a:xfrm>
            <a:off x="2895600" y="3733800"/>
            <a:ext cx="304800" cy="369332"/>
          </a:xfrm>
          <a:prstGeom prst="rect">
            <a:avLst/>
          </a:prstGeom>
          <a:noFill/>
        </p:spPr>
        <p:txBody>
          <a:bodyPr wrap="square" rtlCol="0">
            <a:spAutoFit/>
          </a:bodyPr>
          <a:lstStyle/>
          <a:p>
            <a:r>
              <a:rPr lang="en-US" dirty="0" smtClean="0">
                <a:latin typeface="Calibri" pitchFamily="34" charset="0"/>
              </a:rPr>
              <a:t>6</a:t>
            </a:r>
            <a:endParaRPr lang="en-US" dirty="0">
              <a:latin typeface="Calibri" pitchFamily="34" charset="0"/>
            </a:endParaRPr>
          </a:p>
        </p:txBody>
      </p:sp>
      <p:sp>
        <p:nvSpPr>
          <p:cNvPr id="12" name="TextBox 11"/>
          <p:cNvSpPr txBox="1"/>
          <p:nvPr/>
        </p:nvSpPr>
        <p:spPr>
          <a:xfrm>
            <a:off x="6934200" y="2514600"/>
            <a:ext cx="1981200" cy="1446550"/>
          </a:xfrm>
          <a:prstGeom prst="rect">
            <a:avLst/>
          </a:prstGeom>
          <a:noFill/>
        </p:spPr>
        <p:txBody>
          <a:bodyPr wrap="square" rtlCol="0">
            <a:spAutoFit/>
          </a:bodyPr>
          <a:lstStyle/>
          <a:p>
            <a:r>
              <a:rPr lang="en-US" b="1" dirty="0" smtClean="0">
                <a:latin typeface="Calibri" pitchFamily="34" charset="0"/>
              </a:rPr>
              <a:t>Observations</a:t>
            </a:r>
          </a:p>
          <a:p>
            <a:pPr marL="0" lvl="1">
              <a:buFont typeface="Arial" pitchFamily="34" charset="0"/>
              <a:buChar char="•"/>
            </a:pPr>
            <a:r>
              <a:rPr lang="en-US" sz="1400" dirty="0" smtClean="0">
                <a:latin typeface="Calibri" pitchFamily="34" charset="0"/>
              </a:rPr>
              <a:t>Almost 75% of skippers are over 50</a:t>
            </a:r>
          </a:p>
          <a:p>
            <a:pPr marL="0" lvl="1">
              <a:buFont typeface="Arial" pitchFamily="34" charset="0"/>
              <a:buChar char="•"/>
            </a:pPr>
            <a:r>
              <a:rPr lang="en-US" sz="1400" dirty="0" smtClean="0">
                <a:latin typeface="Calibri" pitchFamily="34" charset="0"/>
              </a:rPr>
              <a:t>Three youth skippered in 2013 and one more projected to join in 2014</a:t>
            </a:r>
          </a:p>
        </p:txBody>
      </p:sp>
      <p:sp>
        <p:nvSpPr>
          <p:cNvPr id="11" name="TextBox 10"/>
          <p:cNvSpPr txBox="1"/>
          <p:nvPr/>
        </p:nvSpPr>
        <p:spPr>
          <a:xfrm>
            <a:off x="4267200" y="4114800"/>
            <a:ext cx="304800" cy="307777"/>
          </a:xfrm>
          <a:prstGeom prst="rect">
            <a:avLst/>
          </a:prstGeom>
          <a:noFill/>
        </p:spPr>
        <p:txBody>
          <a:bodyPr wrap="square" rtlCol="0">
            <a:spAutoFit/>
          </a:bodyPr>
          <a:lstStyle/>
          <a:p>
            <a:r>
              <a:rPr lang="en-US" sz="1400" dirty="0">
                <a:latin typeface="Calibri" pitchFamily="34" charset="0"/>
              </a:rPr>
              <a:t>1</a:t>
            </a:r>
          </a:p>
        </p:txBody>
      </p:sp>
      <p:pic>
        <p:nvPicPr>
          <p:cNvPr id="50179" name="ihover-img" descr="thumbnail"/>
          <p:cNvPicPr>
            <a:picLocks noChangeAspect="1" noChangeArrowheads="1"/>
          </p:cNvPicPr>
          <p:nvPr/>
        </p:nvPicPr>
        <p:blipFill>
          <a:blip r:embed="rId4" cstate="print"/>
          <a:srcRect/>
          <a:stretch>
            <a:fillRect/>
          </a:stretch>
        </p:blipFill>
        <p:spPr bwMode="auto">
          <a:xfrm>
            <a:off x="8153400" y="228600"/>
            <a:ext cx="676275" cy="6762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M17 Fleet</a:t>
            </a:r>
            <a:endParaRPr lang="en-US" dirty="0"/>
          </a:p>
        </p:txBody>
      </p:sp>
      <p:sp>
        <p:nvSpPr>
          <p:cNvPr id="11" name="TextBox 10"/>
          <p:cNvSpPr txBox="1"/>
          <p:nvPr/>
        </p:nvSpPr>
        <p:spPr>
          <a:xfrm>
            <a:off x="533400" y="5638800"/>
            <a:ext cx="8077200" cy="800219"/>
          </a:xfrm>
          <a:prstGeom prst="rect">
            <a:avLst/>
          </a:prstGeom>
          <a:noFill/>
        </p:spPr>
        <p:txBody>
          <a:bodyPr wrap="square" rtlCol="0">
            <a:spAutoFit/>
          </a:bodyPr>
          <a:lstStyle/>
          <a:p>
            <a:r>
              <a:rPr lang="en-US" b="1" dirty="0" smtClean="0">
                <a:latin typeface="Calibri" pitchFamily="34" charset="0"/>
              </a:rPr>
              <a:t>Observations</a:t>
            </a:r>
          </a:p>
          <a:p>
            <a:pPr lvl="1">
              <a:buFont typeface="Arial" pitchFamily="34" charset="0"/>
              <a:buChar char="•"/>
            </a:pPr>
            <a:r>
              <a:rPr lang="en-US" sz="1400" dirty="0" smtClean="0">
                <a:latin typeface="Calibri" pitchFamily="34" charset="0"/>
              </a:rPr>
              <a:t>Projected registrations will triple fleet size by 2016</a:t>
            </a:r>
            <a:endParaRPr lang="en-US" dirty="0" smtClean="0">
              <a:latin typeface="Calibri" pitchFamily="34" charset="0"/>
            </a:endParaRPr>
          </a:p>
          <a:p>
            <a:pPr lvl="1">
              <a:buFont typeface="Arial" pitchFamily="34" charset="0"/>
              <a:buChar char="•"/>
            </a:pPr>
            <a:r>
              <a:rPr lang="en-US" sz="1400" dirty="0" smtClean="0">
                <a:latin typeface="Calibri" pitchFamily="34" charset="0"/>
              </a:rPr>
              <a:t>High participation rate</a:t>
            </a:r>
          </a:p>
        </p:txBody>
      </p:sp>
      <p:graphicFrame>
        <p:nvGraphicFramePr>
          <p:cNvPr id="8" name="Table 7"/>
          <p:cNvGraphicFramePr>
            <a:graphicFrameLocks noGrp="1"/>
          </p:cNvGraphicFramePr>
          <p:nvPr/>
        </p:nvGraphicFramePr>
        <p:xfrm>
          <a:off x="381000" y="4724400"/>
          <a:ext cx="8305795" cy="846419"/>
        </p:xfrm>
        <a:graphic>
          <a:graphicData uri="http://schemas.openxmlformats.org/drawingml/2006/table">
            <a:tbl>
              <a:tblPr/>
              <a:tblGrid>
                <a:gridCol w="1667969"/>
                <a:gridCol w="510602"/>
                <a:gridCol w="510602"/>
                <a:gridCol w="510602"/>
                <a:gridCol w="510602"/>
                <a:gridCol w="510602"/>
                <a:gridCol w="510602"/>
                <a:gridCol w="510602"/>
                <a:gridCol w="510602"/>
                <a:gridCol w="510602"/>
                <a:gridCol w="510602"/>
                <a:gridCol w="510602"/>
                <a:gridCol w="510602"/>
                <a:gridCol w="510602"/>
              </a:tblGrid>
              <a:tr h="172571">
                <a:tc>
                  <a:txBody>
                    <a:bodyPr/>
                    <a:lstStyle/>
                    <a:p>
                      <a:pPr algn="l" fontAlgn="b"/>
                      <a:endParaRPr lang="en-US" sz="1000" b="1"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1000" b="1" i="0" u="none" strike="noStrike" dirty="0">
                          <a:solidFill>
                            <a:srgbClr val="000000"/>
                          </a:solidFill>
                          <a:latin typeface="Calibri"/>
                        </a:rPr>
                        <a:t>2011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000" b="1" i="0" u="none" strike="noStrike" dirty="0">
                          <a:solidFill>
                            <a:srgbClr val="000000"/>
                          </a:solidFill>
                          <a:latin typeface="Calibri"/>
                        </a:rPr>
                        <a:t>2012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000" b="1" i="0" u="none" strike="noStrike" dirty="0">
                          <a:solidFill>
                            <a:srgbClr val="000000"/>
                          </a:solidFill>
                          <a:latin typeface="Calibri"/>
                        </a:rPr>
                        <a:t>2013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000" b="1" i="0" u="none" strike="noStrike" dirty="0">
                          <a:solidFill>
                            <a:srgbClr val="000000"/>
                          </a:solidFill>
                          <a:latin typeface="Calibri"/>
                        </a:rPr>
                        <a:t>2014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000" b="1" i="0" u="none" strike="noStrike" dirty="0">
                          <a:solidFill>
                            <a:srgbClr val="000000"/>
                          </a:solidFill>
                          <a:latin typeface="Calibri"/>
                        </a:rPr>
                        <a:t>2015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000" b="1" i="0" u="none" strike="noStrike" dirty="0">
                          <a:solidFill>
                            <a:srgbClr val="000000"/>
                          </a:solidFill>
                          <a:latin typeface="Calibri"/>
                        </a:rPr>
                        <a:t>2016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000" b="1" i="0" u="none" strike="noStrike" dirty="0">
                          <a:solidFill>
                            <a:srgbClr val="000000"/>
                          </a:solidFill>
                          <a:latin typeface="Calibri"/>
                        </a:rPr>
                        <a:t>2017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000" b="1" i="0" u="none" strike="noStrike" dirty="0">
                          <a:solidFill>
                            <a:srgbClr val="000000"/>
                          </a:solidFill>
                          <a:latin typeface="Calibri"/>
                        </a:rPr>
                        <a:t>2018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000" b="1" i="0" u="none" strike="noStrike" dirty="0">
                          <a:solidFill>
                            <a:srgbClr val="000000"/>
                          </a:solidFill>
                          <a:latin typeface="Calibri"/>
                        </a:rPr>
                        <a:t>2019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000" b="1" i="0" u="none" strike="noStrike" dirty="0">
                          <a:solidFill>
                            <a:srgbClr val="000000"/>
                          </a:solidFill>
                          <a:latin typeface="Calibri"/>
                        </a:rPr>
                        <a:t>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000" b="1" i="0" u="none" strike="noStrike" dirty="0">
                          <a:solidFill>
                            <a:srgbClr val="000000"/>
                          </a:solidFill>
                          <a:latin typeface="Calibri"/>
                        </a:rPr>
                        <a:t>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000" b="1" i="0" u="none" strike="noStrike" dirty="0">
                          <a:solidFill>
                            <a:srgbClr val="000000"/>
                          </a:solidFill>
                          <a:latin typeface="Calibri"/>
                        </a:rPr>
                        <a:t>2022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000" b="1" i="0" u="none" strike="noStrike" dirty="0">
                          <a:solidFill>
                            <a:srgbClr val="000000"/>
                          </a:solidFill>
                          <a:latin typeface="Calibri"/>
                        </a:rPr>
                        <a:t>2023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72571">
                <a:tc>
                  <a:txBody>
                    <a:bodyPr/>
                    <a:lstStyle/>
                    <a:p>
                      <a:pPr algn="l" fontAlgn="b"/>
                      <a:r>
                        <a:rPr lang="en-US" sz="1000" b="1" i="0" u="none" strike="noStrike" dirty="0">
                          <a:solidFill>
                            <a:srgbClr val="000000"/>
                          </a:solidFill>
                          <a:latin typeface="Calibri"/>
                        </a:rPr>
                        <a:t>Registered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1000" b="0" i="0" u="none" strike="noStrike" dirty="0">
                          <a:solidFill>
                            <a:srgbClr val="000000"/>
                          </a:solidFill>
                          <a:latin typeface="Calibri"/>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353">
                <a:tc>
                  <a:txBody>
                    <a:bodyPr/>
                    <a:lstStyle/>
                    <a:p>
                      <a:pPr algn="l" fontAlgn="b"/>
                      <a:r>
                        <a:rPr lang="en-US" sz="1000" b="1" i="0" u="none" strike="noStrike">
                          <a:solidFill>
                            <a:srgbClr val="000000"/>
                          </a:solidFill>
                          <a:latin typeface="Calibri"/>
                        </a:rPr>
                        <a:t>Races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1000" b="0" i="0" u="none" strike="noStrike">
                          <a:solidFill>
                            <a:srgbClr val="000000"/>
                          </a:solidFill>
                          <a:latin typeface="Calibri"/>
                        </a:rPr>
                        <a:t>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353">
                <a:tc>
                  <a:txBody>
                    <a:bodyPr/>
                    <a:lstStyle/>
                    <a:p>
                      <a:pPr algn="l" fontAlgn="b"/>
                      <a:r>
                        <a:rPr lang="en-US" sz="1000" b="1" i="0" u="none" strike="noStrike" dirty="0">
                          <a:solidFill>
                            <a:srgbClr val="000000"/>
                          </a:solidFill>
                          <a:latin typeface="Calibri"/>
                        </a:rPr>
                        <a:t>Participation Rate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1000" b="0" i="0" u="none" strike="noStrike">
                          <a:solidFill>
                            <a:srgbClr val="000000"/>
                          </a:solidFill>
                          <a:latin typeface="Calibri"/>
                        </a:rPr>
                        <a:t>83%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66%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91%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571">
                <a:tc>
                  <a:txBody>
                    <a:bodyPr/>
                    <a:lstStyle/>
                    <a:p>
                      <a:pPr algn="l" fontAlgn="b"/>
                      <a:r>
                        <a:rPr lang="en-US" sz="1000" b="1" i="0" u="none" strike="noStrike">
                          <a:solidFill>
                            <a:srgbClr val="000000"/>
                          </a:solidFill>
                          <a:latin typeface="Calibri"/>
                        </a:rPr>
                        <a:t>Avg Boats Per Race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1000" b="0" i="0" u="none" strike="noStrike">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Picture 3"/>
          <p:cNvPicPr>
            <a:picLocks noChangeAspect="1" noChangeArrowheads="1"/>
          </p:cNvPicPr>
          <p:nvPr/>
        </p:nvPicPr>
        <p:blipFill>
          <a:blip r:embed="rId3" cstate="print"/>
          <a:srcRect/>
          <a:stretch>
            <a:fillRect/>
          </a:stretch>
        </p:blipFill>
        <p:spPr bwMode="auto">
          <a:xfrm>
            <a:off x="7620000" y="304800"/>
            <a:ext cx="1194318" cy="609600"/>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srcRect/>
          <a:stretch>
            <a:fillRect/>
          </a:stretch>
        </p:blipFill>
        <p:spPr bwMode="auto">
          <a:xfrm>
            <a:off x="381000" y="1371600"/>
            <a:ext cx="8305800" cy="3298826"/>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M17 Fleet</a:t>
            </a:r>
            <a:endParaRPr lang="en-US" dirty="0"/>
          </a:p>
        </p:txBody>
      </p:sp>
      <p:sp>
        <p:nvSpPr>
          <p:cNvPr id="8" name="TextBox 7"/>
          <p:cNvSpPr txBox="1"/>
          <p:nvPr/>
        </p:nvSpPr>
        <p:spPr>
          <a:xfrm>
            <a:off x="6553200" y="2895600"/>
            <a:ext cx="2362200" cy="1231106"/>
          </a:xfrm>
          <a:prstGeom prst="rect">
            <a:avLst/>
          </a:prstGeom>
          <a:noFill/>
        </p:spPr>
        <p:txBody>
          <a:bodyPr wrap="square" rtlCol="0">
            <a:spAutoFit/>
          </a:bodyPr>
          <a:lstStyle/>
          <a:p>
            <a:r>
              <a:rPr lang="en-US" b="1" dirty="0" smtClean="0">
                <a:latin typeface="Calibri" pitchFamily="34" charset="0"/>
              </a:rPr>
              <a:t>Observations</a:t>
            </a:r>
          </a:p>
          <a:p>
            <a:pPr>
              <a:buFont typeface="Arial" pitchFamily="34" charset="0"/>
              <a:buChar char="•"/>
            </a:pPr>
            <a:r>
              <a:rPr lang="en-US" sz="1400" dirty="0" smtClean="0">
                <a:latin typeface="Calibri" pitchFamily="34" charset="0"/>
              </a:rPr>
              <a:t>Six new skippers expressed interest in boats by 2016</a:t>
            </a:r>
            <a:endParaRPr lang="en-US" dirty="0" smtClean="0">
              <a:latin typeface="Calibri" pitchFamily="34" charset="0"/>
            </a:endParaRPr>
          </a:p>
          <a:p>
            <a:pPr>
              <a:buFont typeface="Arial" pitchFamily="34" charset="0"/>
              <a:buChar char="•"/>
            </a:pPr>
            <a:r>
              <a:rPr lang="en-US" sz="1400" dirty="0" smtClean="0">
                <a:latin typeface="Calibri" pitchFamily="34" charset="0"/>
              </a:rPr>
              <a:t>Average skipper age projected to be 30 in 2015</a:t>
            </a:r>
          </a:p>
        </p:txBody>
      </p:sp>
      <p:pic>
        <p:nvPicPr>
          <p:cNvPr id="11" name="Picture 3"/>
          <p:cNvPicPr>
            <a:picLocks noChangeAspect="1" noChangeArrowheads="1"/>
          </p:cNvPicPr>
          <p:nvPr/>
        </p:nvPicPr>
        <p:blipFill>
          <a:blip r:embed="rId3" cstate="print"/>
          <a:srcRect/>
          <a:stretch>
            <a:fillRect/>
          </a:stretch>
        </p:blipFill>
        <p:spPr bwMode="auto">
          <a:xfrm>
            <a:off x="7620000" y="304800"/>
            <a:ext cx="1194318" cy="609600"/>
          </a:xfrm>
          <a:prstGeom prst="rect">
            <a:avLst/>
          </a:prstGeom>
          <a:noFill/>
          <a:ln w="9525">
            <a:noFill/>
            <a:miter lim="800000"/>
            <a:headEnd/>
            <a:tailEnd/>
          </a:ln>
        </p:spPr>
      </p:pic>
      <p:pic>
        <p:nvPicPr>
          <p:cNvPr id="8194" name="Picture 2"/>
          <p:cNvPicPr>
            <a:picLocks noChangeAspect="1" noChangeArrowheads="1"/>
          </p:cNvPicPr>
          <p:nvPr/>
        </p:nvPicPr>
        <p:blipFill>
          <a:blip r:embed="rId4" cstate="print"/>
          <a:srcRect/>
          <a:stretch>
            <a:fillRect/>
          </a:stretch>
        </p:blipFill>
        <p:spPr bwMode="auto">
          <a:xfrm>
            <a:off x="457200" y="1371600"/>
            <a:ext cx="6097396" cy="2514599"/>
          </a:xfrm>
          <a:prstGeom prst="rect">
            <a:avLst/>
          </a:prstGeom>
          <a:noFill/>
          <a:ln w="9525">
            <a:noFill/>
            <a:miter lim="800000"/>
            <a:headEnd/>
            <a:tailEnd/>
          </a:ln>
          <a:effectLst/>
        </p:spPr>
      </p:pic>
      <p:pic>
        <p:nvPicPr>
          <p:cNvPr id="8195" name="Picture 3"/>
          <p:cNvPicPr>
            <a:picLocks noChangeAspect="1" noChangeArrowheads="1"/>
          </p:cNvPicPr>
          <p:nvPr/>
        </p:nvPicPr>
        <p:blipFill>
          <a:blip r:embed="rId5" cstate="print"/>
          <a:srcRect/>
          <a:stretch>
            <a:fillRect/>
          </a:stretch>
        </p:blipFill>
        <p:spPr bwMode="auto">
          <a:xfrm>
            <a:off x="457200" y="3886200"/>
            <a:ext cx="6096000" cy="276542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52400" y="1524000"/>
            <a:ext cx="6705600" cy="5121275"/>
          </a:xfrm>
          <a:prstGeom prst="rect">
            <a:avLst/>
          </a:prstGeom>
          <a:noFill/>
          <a:ln w="9525">
            <a:noFill/>
            <a:miter lim="800000"/>
            <a:headEnd/>
            <a:tailEnd/>
          </a:ln>
          <a:effectLst/>
        </p:spPr>
      </p:pic>
      <p:sp>
        <p:nvSpPr>
          <p:cNvPr id="2" name="Title 1"/>
          <p:cNvSpPr>
            <a:spLocks noGrp="1"/>
          </p:cNvSpPr>
          <p:nvPr>
            <p:ph type="title"/>
          </p:nvPr>
        </p:nvSpPr>
        <p:spPr>
          <a:xfrm>
            <a:off x="457200" y="704088"/>
            <a:ext cx="8229600" cy="743712"/>
          </a:xfrm>
        </p:spPr>
        <p:txBody>
          <a:bodyPr>
            <a:normAutofit fontScale="90000"/>
          </a:bodyPr>
          <a:lstStyle/>
          <a:p>
            <a:r>
              <a:rPr lang="en-US" dirty="0" smtClean="0"/>
              <a:t>M17 Fleet</a:t>
            </a:r>
            <a:endParaRPr lang="en-US" dirty="0"/>
          </a:p>
        </p:txBody>
      </p:sp>
      <p:sp>
        <p:nvSpPr>
          <p:cNvPr id="10" name="TextBox 9"/>
          <p:cNvSpPr txBox="1"/>
          <p:nvPr/>
        </p:nvSpPr>
        <p:spPr>
          <a:xfrm>
            <a:off x="2819400" y="4572000"/>
            <a:ext cx="304800" cy="369332"/>
          </a:xfrm>
          <a:prstGeom prst="rect">
            <a:avLst/>
          </a:prstGeom>
          <a:noFill/>
        </p:spPr>
        <p:txBody>
          <a:bodyPr wrap="square" rtlCol="0">
            <a:spAutoFit/>
          </a:bodyPr>
          <a:lstStyle/>
          <a:p>
            <a:r>
              <a:rPr lang="en-US" dirty="0">
                <a:latin typeface="Calibri" pitchFamily="34" charset="0"/>
              </a:rPr>
              <a:t>1</a:t>
            </a:r>
          </a:p>
        </p:txBody>
      </p:sp>
      <p:sp>
        <p:nvSpPr>
          <p:cNvPr id="12" name="TextBox 11"/>
          <p:cNvSpPr txBox="1"/>
          <p:nvPr/>
        </p:nvSpPr>
        <p:spPr>
          <a:xfrm>
            <a:off x="6934200" y="2514600"/>
            <a:ext cx="1981200" cy="2092881"/>
          </a:xfrm>
          <a:prstGeom prst="rect">
            <a:avLst/>
          </a:prstGeom>
          <a:noFill/>
        </p:spPr>
        <p:txBody>
          <a:bodyPr wrap="square" rtlCol="0">
            <a:spAutoFit/>
          </a:bodyPr>
          <a:lstStyle/>
          <a:p>
            <a:r>
              <a:rPr lang="en-US" b="1" dirty="0" smtClean="0">
                <a:latin typeface="Calibri" pitchFamily="34" charset="0"/>
              </a:rPr>
              <a:t>Observations</a:t>
            </a:r>
          </a:p>
          <a:p>
            <a:pPr>
              <a:buFont typeface="Arial" pitchFamily="34" charset="0"/>
              <a:buChar char="•"/>
            </a:pPr>
            <a:r>
              <a:rPr lang="en-US" sz="1400" dirty="0" smtClean="0">
                <a:latin typeface="Calibri" pitchFamily="34" charset="0"/>
              </a:rPr>
              <a:t>Youth projected to build this fleet</a:t>
            </a:r>
            <a:endParaRPr lang="en-US" dirty="0" smtClean="0">
              <a:latin typeface="Calibri" pitchFamily="34" charset="0"/>
            </a:endParaRPr>
          </a:p>
          <a:p>
            <a:pPr>
              <a:buFont typeface="Arial" pitchFamily="34" charset="0"/>
              <a:buChar char="•"/>
            </a:pPr>
            <a:r>
              <a:rPr lang="en-US" sz="1400" dirty="0" smtClean="0">
                <a:latin typeface="Calibri" pitchFamily="34" charset="0"/>
              </a:rPr>
              <a:t>Many from X fleet have expressed interest</a:t>
            </a:r>
          </a:p>
          <a:p>
            <a:pPr>
              <a:buFont typeface="Arial" pitchFamily="34" charset="0"/>
              <a:buChar char="•"/>
            </a:pPr>
            <a:r>
              <a:rPr lang="en-US" sz="1400" dirty="0" smtClean="0">
                <a:latin typeface="Calibri" pitchFamily="34" charset="0"/>
              </a:rPr>
              <a:t> Of the 8 total sailors in the fleet in 2014, 5 of them are 15-22 years old</a:t>
            </a:r>
          </a:p>
        </p:txBody>
      </p:sp>
      <p:pic>
        <p:nvPicPr>
          <p:cNvPr id="56323" name="Picture 3"/>
          <p:cNvPicPr>
            <a:picLocks noChangeAspect="1" noChangeArrowheads="1"/>
          </p:cNvPicPr>
          <p:nvPr/>
        </p:nvPicPr>
        <p:blipFill>
          <a:blip r:embed="rId4" cstate="print"/>
          <a:srcRect/>
          <a:stretch>
            <a:fillRect/>
          </a:stretch>
        </p:blipFill>
        <p:spPr bwMode="auto">
          <a:xfrm>
            <a:off x="7620000" y="304800"/>
            <a:ext cx="1194318" cy="609600"/>
          </a:xfrm>
          <a:prstGeom prst="rect">
            <a:avLst/>
          </a:prstGeom>
          <a:noFill/>
          <a:ln w="9525">
            <a:noFill/>
            <a:miter lim="800000"/>
            <a:headEnd/>
            <a:tailEnd/>
          </a:ln>
        </p:spPr>
      </p:pic>
      <p:sp>
        <p:nvSpPr>
          <p:cNvPr id="9" name="TextBox 8"/>
          <p:cNvSpPr txBox="1"/>
          <p:nvPr/>
        </p:nvSpPr>
        <p:spPr>
          <a:xfrm>
            <a:off x="3962400" y="4038600"/>
            <a:ext cx="304800" cy="369332"/>
          </a:xfrm>
          <a:prstGeom prst="rect">
            <a:avLst/>
          </a:prstGeom>
          <a:noFill/>
        </p:spPr>
        <p:txBody>
          <a:bodyPr wrap="square" rtlCol="0">
            <a:spAutoFit/>
          </a:bodyPr>
          <a:lstStyle/>
          <a:p>
            <a:r>
              <a:rPr lang="en-US" dirty="0">
                <a:latin typeface="Calibri" pitchFamily="34" charset="0"/>
              </a:rPr>
              <a:t>2</a:t>
            </a:r>
          </a:p>
        </p:txBody>
      </p:sp>
      <p:sp>
        <p:nvSpPr>
          <p:cNvPr id="6" name="TextBox 5"/>
          <p:cNvSpPr txBox="1"/>
          <p:nvPr/>
        </p:nvSpPr>
        <p:spPr>
          <a:xfrm>
            <a:off x="2971800" y="3429000"/>
            <a:ext cx="304800" cy="369332"/>
          </a:xfrm>
          <a:prstGeom prst="rect">
            <a:avLst/>
          </a:prstGeom>
          <a:noFill/>
        </p:spPr>
        <p:txBody>
          <a:bodyPr wrap="square" rtlCol="0">
            <a:spAutoFit/>
          </a:bodyPr>
          <a:lstStyle/>
          <a:p>
            <a:r>
              <a:rPr lang="en-US" dirty="0">
                <a:latin typeface="Calibri" pitchFamily="34" charset="0"/>
              </a:rPr>
              <a:t>1</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err="1" smtClean="0"/>
              <a:t>Hobie</a:t>
            </a:r>
            <a:r>
              <a:rPr lang="en-US" dirty="0" smtClean="0"/>
              <a:t> Fleet</a:t>
            </a:r>
            <a:endParaRPr lang="en-US" dirty="0"/>
          </a:p>
        </p:txBody>
      </p:sp>
      <p:sp>
        <p:nvSpPr>
          <p:cNvPr id="11" name="TextBox 10"/>
          <p:cNvSpPr txBox="1"/>
          <p:nvPr/>
        </p:nvSpPr>
        <p:spPr>
          <a:xfrm>
            <a:off x="533400" y="5638800"/>
            <a:ext cx="8077200" cy="1015663"/>
          </a:xfrm>
          <a:prstGeom prst="rect">
            <a:avLst/>
          </a:prstGeom>
          <a:noFill/>
        </p:spPr>
        <p:txBody>
          <a:bodyPr wrap="square" rtlCol="0">
            <a:spAutoFit/>
          </a:bodyPr>
          <a:lstStyle/>
          <a:p>
            <a:r>
              <a:rPr lang="en-US" b="1" dirty="0" smtClean="0">
                <a:latin typeface="Calibri" pitchFamily="34" charset="0"/>
              </a:rPr>
              <a:t>Observations</a:t>
            </a:r>
          </a:p>
          <a:p>
            <a:pPr lvl="1">
              <a:buFont typeface="Arial" pitchFamily="34" charset="0"/>
              <a:buChar char="•"/>
            </a:pPr>
            <a:r>
              <a:rPr lang="en-US" sz="1400" dirty="0" smtClean="0">
                <a:latin typeface="Calibri" pitchFamily="34" charset="0"/>
              </a:rPr>
              <a:t>Fleet grew rapidly and peaked in registration in 2004.  Stable registrations around 10 since then.</a:t>
            </a:r>
            <a:endParaRPr lang="en-US" dirty="0" smtClean="0">
              <a:latin typeface="Calibri" pitchFamily="34" charset="0"/>
            </a:endParaRPr>
          </a:p>
          <a:p>
            <a:pPr lvl="1">
              <a:buFont typeface="Arial" pitchFamily="34" charset="0"/>
              <a:buChar char="•"/>
            </a:pPr>
            <a:r>
              <a:rPr lang="en-US" sz="1400" dirty="0" smtClean="0">
                <a:latin typeface="Calibri" pitchFamily="34" charset="0"/>
              </a:rPr>
              <a:t>Registrations appear to be stable until 2023.  Retirements from 3 seasoned veterans will occur.</a:t>
            </a:r>
          </a:p>
          <a:p>
            <a:pPr lvl="1">
              <a:buFont typeface="Arial" pitchFamily="34" charset="0"/>
              <a:buChar char="•"/>
            </a:pPr>
            <a:r>
              <a:rPr lang="en-US" sz="1400" dirty="0" smtClean="0">
                <a:latin typeface="Calibri" pitchFamily="34" charset="0"/>
              </a:rPr>
              <a:t>Participation has been diminishing over the past years, hit an extreme low in 2013.</a:t>
            </a:r>
          </a:p>
        </p:txBody>
      </p:sp>
      <p:pic>
        <p:nvPicPr>
          <p:cNvPr id="57346" name="Picture 2"/>
          <p:cNvPicPr>
            <a:picLocks noChangeAspect="1" noChangeArrowheads="1"/>
          </p:cNvPicPr>
          <p:nvPr/>
        </p:nvPicPr>
        <p:blipFill>
          <a:blip r:embed="rId3" cstate="print"/>
          <a:srcRect/>
          <a:stretch>
            <a:fillRect/>
          </a:stretch>
        </p:blipFill>
        <p:spPr bwMode="auto">
          <a:xfrm>
            <a:off x="381000" y="1447800"/>
            <a:ext cx="8305800" cy="3236804"/>
          </a:xfrm>
          <a:prstGeom prst="rect">
            <a:avLst/>
          </a:prstGeom>
          <a:noFill/>
          <a:ln w="9525">
            <a:noFill/>
            <a:miter lim="800000"/>
            <a:headEnd/>
            <a:tailEnd/>
          </a:ln>
          <a:effectLst/>
        </p:spPr>
      </p:pic>
      <p:graphicFrame>
        <p:nvGraphicFramePr>
          <p:cNvPr id="10" name="Table 9"/>
          <p:cNvGraphicFramePr>
            <a:graphicFrameLocks noGrp="1"/>
          </p:cNvGraphicFramePr>
          <p:nvPr/>
        </p:nvGraphicFramePr>
        <p:xfrm>
          <a:off x="457200" y="4724400"/>
          <a:ext cx="8229598" cy="923365"/>
        </p:xfrm>
        <a:graphic>
          <a:graphicData uri="http://schemas.openxmlformats.org/drawingml/2006/table">
            <a:tbl>
              <a:tblPr/>
              <a:tblGrid>
                <a:gridCol w="985942"/>
                <a:gridCol w="301819"/>
                <a:gridCol w="301819"/>
                <a:gridCol w="301819"/>
                <a:gridCol w="301819"/>
                <a:gridCol w="301819"/>
                <a:gridCol w="301819"/>
                <a:gridCol w="301819"/>
                <a:gridCol w="301819"/>
                <a:gridCol w="301819"/>
                <a:gridCol w="301819"/>
                <a:gridCol w="301819"/>
                <a:gridCol w="301819"/>
                <a:gridCol w="301819"/>
                <a:gridCol w="301819"/>
                <a:gridCol w="301819"/>
                <a:gridCol w="301819"/>
                <a:gridCol w="301819"/>
                <a:gridCol w="301819"/>
                <a:gridCol w="301819"/>
                <a:gridCol w="301819"/>
                <a:gridCol w="301819"/>
                <a:gridCol w="301819"/>
                <a:gridCol w="301819"/>
                <a:gridCol w="301819"/>
              </a:tblGrid>
              <a:tr h="188259">
                <a:tc>
                  <a:txBody>
                    <a:bodyPr/>
                    <a:lstStyle/>
                    <a:p>
                      <a:pPr algn="l" fontAlgn="b"/>
                      <a:endParaRPr lang="en-US" sz="800" b="1"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1" i="0" u="none" strike="noStrike" dirty="0">
                          <a:solidFill>
                            <a:srgbClr val="000000"/>
                          </a:solidFill>
                          <a:latin typeface="Calibri"/>
                        </a:rPr>
                        <a:t>2000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2023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88259">
                <a:tc>
                  <a:txBody>
                    <a:bodyPr/>
                    <a:lstStyle/>
                    <a:p>
                      <a:pPr algn="l" fontAlgn="b"/>
                      <a:r>
                        <a:rPr lang="en-US" sz="800" b="1" i="0" u="none" strike="noStrike" dirty="0">
                          <a:solidFill>
                            <a:srgbClr val="000000"/>
                          </a:solidFill>
                          <a:latin typeface="Calibri"/>
                        </a:rPr>
                        <a:t>Registered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0" i="0" u="none" strike="noStrike">
                          <a:solidFill>
                            <a:srgbClr val="000000"/>
                          </a:solidFill>
                          <a:latin typeface="Calibri"/>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294">
                <a:tc>
                  <a:txBody>
                    <a:bodyPr/>
                    <a:lstStyle/>
                    <a:p>
                      <a:pPr algn="l" fontAlgn="b"/>
                      <a:r>
                        <a:rPr lang="en-US" sz="800" b="1" i="0" u="none" strike="noStrike">
                          <a:solidFill>
                            <a:srgbClr val="000000"/>
                          </a:solidFill>
                          <a:latin typeface="Calibri"/>
                        </a:rPr>
                        <a:t>Races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0" i="0" u="none" strike="noStrike">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294">
                <a:tc>
                  <a:txBody>
                    <a:bodyPr/>
                    <a:lstStyle/>
                    <a:p>
                      <a:pPr algn="l" fontAlgn="b"/>
                      <a:r>
                        <a:rPr lang="en-US" sz="800" b="1" i="0" u="none" strike="noStrike" dirty="0">
                          <a:solidFill>
                            <a:srgbClr val="000000"/>
                          </a:solidFill>
                          <a:latin typeface="Calibri"/>
                        </a:rPr>
                        <a:t>Participation Rate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0" i="0" u="none" strike="noStrike">
                          <a:solidFill>
                            <a:srgbClr val="000000"/>
                          </a:solidFill>
                          <a:latin typeface="Calibri"/>
                        </a:rPr>
                        <a:t>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61%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64%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37%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48%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56%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30%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26%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259">
                <a:tc>
                  <a:txBody>
                    <a:bodyPr/>
                    <a:lstStyle/>
                    <a:p>
                      <a:pPr algn="l" fontAlgn="b"/>
                      <a:r>
                        <a:rPr lang="en-US" sz="800" b="1" i="0" u="none" strike="noStrike">
                          <a:solidFill>
                            <a:srgbClr val="000000"/>
                          </a:solidFill>
                          <a:latin typeface="Calibri"/>
                        </a:rPr>
                        <a:t>Avg Boats Per Race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0" i="0" u="none" strike="noStrike">
                          <a:solidFill>
                            <a:srgbClr val="000000"/>
                          </a:solidFill>
                          <a:latin typeface="Calibri"/>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2" name="ihover-img" descr="thumbnail"/>
          <p:cNvPicPr>
            <a:picLocks noChangeAspect="1" noChangeArrowheads="1"/>
          </p:cNvPicPr>
          <p:nvPr/>
        </p:nvPicPr>
        <p:blipFill>
          <a:blip r:embed="rId4" cstate="print"/>
          <a:srcRect/>
          <a:stretch>
            <a:fillRect/>
          </a:stretch>
        </p:blipFill>
        <p:spPr bwMode="auto">
          <a:xfrm>
            <a:off x="7696200" y="304800"/>
            <a:ext cx="1138687" cy="685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err="1" smtClean="0"/>
              <a:t>Hobie</a:t>
            </a:r>
            <a:r>
              <a:rPr lang="en-US" dirty="0" smtClean="0"/>
              <a:t> Fleet</a:t>
            </a:r>
            <a:endParaRPr lang="en-US" dirty="0"/>
          </a:p>
        </p:txBody>
      </p:sp>
      <p:sp>
        <p:nvSpPr>
          <p:cNvPr id="8" name="TextBox 7"/>
          <p:cNvSpPr txBox="1"/>
          <p:nvPr/>
        </p:nvSpPr>
        <p:spPr>
          <a:xfrm>
            <a:off x="6553200" y="2895600"/>
            <a:ext cx="2362200" cy="1661993"/>
          </a:xfrm>
          <a:prstGeom prst="rect">
            <a:avLst/>
          </a:prstGeom>
          <a:noFill/>
        </p:spPr>
        <p:txBody>
          <a:bodyPr wrap="square" rtlCol="0">
            <a:spAutoFit/>
          </a:bodyPr>
          <a:lstStyle/>
          <a:p>
            <a:r>
              <a:rPr lang="en-US" b="1" dirty="0" smtClean="0">
                <a:latin typeface="Calibri" pitchFamily="34" charset="0"/>
              </a:rPr>
              <a:t>Observations</a:t>
            </a:r>
          </a:p>
          <a:p>
            <a:pPr>
              <a:buFont typeface="Arial" pitchFamily="34" charset="0"/>
              <a:buChar char="•"/>
            </a:pPr>
            <a:r>
              <a:rPr lang="en-US" sz="1400" dirty="0" smtClean="0">
                <a:latin typeface="Calibri" pitchFamily="34" charset="0"/>
              </a:rPr>
              <a:t>Retirements from 3 seasoned veterans expected over the next 3 seasons</a:t>
            </a:r>
            <a:endParaRPr lang="en-US" dirty="0" smtClean="0">
              <a:latin typeface="Calibri" pitchFamily="34" charset="0"/>
            </a:endParaRPr>
          </a:p>
          <a:p>
            <a:pPr>
              <a:buFont typeface="Arial" pitchFamily="34" charset="0"/>
              <a:buChar char="•"/>
            </a:pPr>
            <a:r>
              <a:rPr lang="en-US" sz="1400" dirty="0" smtClean="0">
                <a:latin typeface="Calibri" pitchFamily="34" charset="0"/>
              </a:rPr>
              <a:t>Average skipper age after those retirements will be about 50</a:t>
            </a:r>
          </a:p>
        </p:txBody>
      </p:sp>
      <p:pic>
        <p:nvPicPr>
          <p:cNvPr id="61442" name="Picture 2"/>
          <p:cNvPicPr>
            <a:picLocks noChangeAspect="1" noChangeArrowheads="1"/>
          </p:cNvPicPr>
          <p:nvPr/>
        </p:nvPicPr>
        <p:blipFill>
          <a:blip r:embed="rId3" cstate="print"/>
          <a:srcRect/>
          <a:stretch>
            <a:fillRect/>
          </a:stretch>
        </p:blipFill>
        <p:spPr bwMode="auto">
          <a:xfrm>
            <a:off x="457200" y="1371600"/>
            <a:ext cx="6096000" cy="2514599"/>
          </a:xfrm>
          <a:prstGeom prst="rect">
            <a:avLst/>
          </a:prstGeom>
          <a:noFill/>
          <a:ln w="9525">
            <a:noFill/>
            <a:miter lim="800000"/>
            <a:headEnd/>
            <a:tailEnd/>
          </a:ln>
          <a:effectLst/>
        </p:spPr>
      </p:pic>
      <p:pic>
        <p:nvPicPr>
          <p:cNvPr id="61443" name="Picture 3"/>
          <p:cNvPicPr>
            <a:picLocks noChangeAspect="1" noChangeArrowheads="1"/>
          </p:cNvPicPr>
          <p:nvPr/>
        </p:nvPicPr>
        <p:blipFill>
          <a:blip r:embed="rId4" cstate="print"/>
          <a:srcRect/>
          <a:stretch>
            <a:fillRect/>
          </a:stretch>
        </p:blipFill>
        <p:spPr bwMode="auto">
          <a:xfrm>
            <a:off x="457200" y="3886200"/>
            <a:ext cx="6096000" cy="2765425"/>
          </a:xfrm>
          <a:prstGeom prst="rect">
            <a:avLst/>
          </a:prstGeom>
          <a:noFill/>
          <a:ln w="9525">
            <a:noFill/>
            <a:miter lim="800000"/>
            <a:headEnd/>
            <a:tailEnd/>
          </a:ln>
          <a:effectLst/>
        </p:spPr>
      </p:pic>
      <p:pic>
        <p:nvPicPr>
          <p:cNvPr id="9" name="ihover-img" descr="thumbnail"/>
          <p:cNvPicPr>
            <a:picLocks noChangeAspect="1" noChangeArrowheads="1"/>
          </p:cNvPicPr>
          <p:nvPr/>
        </p:nvPicPr>
        <p:blipFill>
          <a:blip r:embed="rId5" cstate="print"/>
          <a:srcRect/>
          <a:stretch>
            <a:fillRect/>
          </a:stretch>
        </p:blipFill>
        <p:spPr bwMode="auto">
          <a:xfrm>
            <a:off x="7696200" y="304800"/>
            <a:ext cx="1138687" cy="685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latin typeface="Calibri" pitchFamily="34" charset="0"/>
              </a:rPr>
              <a:t>This study was conducted to gain understanding of the demographics of the Clear Lake Yacht Club racing membership and enable insight into the sustainability of the club over the next decade.</a:t>
            </a:r>
          </a:p>
          <a:p>
            <a:r>
              <a:rPr lang="en-US" dirty="0" smtClean="0">
                <a:latin typeface="Calibri" pitchFamily="34" charset="0"/>
              </a:rPr>
              <a:t>Included is actual data from the past 16 seasons (1998 – 2013) and projected data based on membership feedback to chart the club’s evolution over the next 10 seasons (2014 – 2023).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cstate="print"/>
          <a:srcRect/>
          <a:stretch>
            <a:fillRect/>
          </a:stretch>
        </p:blipFill>
        <p:spPr bwMode="auto">
          <a:xfrm>
            <a:off x="228600" y="1600200"/>
            <a:ext cx="6713537" cy="5113337"/>
          </a:xfrm>
          <a:prstGeom prst="rect">
            <a:avLst/>
          </a:prstGeom>
          <a:noFill/>
          <a:ln w="9525">
            <a:noFill/>
            <a:miter lim="800000"/>
            <a:headEnd/>
            <a:tailEnd/>
          </a:ln>
          <a:effectLst/>
        </p:spPr>
      </p:pic>
      <p:sp>
        <p:nvSpPr>
          <p:cNvPr id="2" name="Title 1"/>
          <p:cNvSpPr>
            <a:spLocks noGrp="1"/>
          </p:cNvSpPr>
          <p:nvPr>
            <p:ph type="title"/>
          </p:nvPr>
        </p:nvSpPr>
        <p:spPr>
          <a:xfrm>
            <a:off x="457200" y="704088"/>
            <a:ext cx="8229600" cy="743712"/>
          </a:xfrm>
        </p:spPr>
        <p:txBody>
          <a:bodyPr>
            <a:normAutofit fontScale="90000"/>
          </a:bodyPr>
          <a:lstStyle/>
          <a:p>
            <a:r>
              <a:rPr lang="en-US" dirty="0" err="1" smtClean="0"/>
              <a:t>Hobie</a:t>
            </a:r>
            <a:r>
              <a:rPr lang="en-US" dirty="0" smtClean="0"/>
              <a:t> Fleet</a:t>
            </a:r>
            <a:endParaRPr lang="en-US" dirty="0"/>
          </a:p>
        </p:txBody>
      </p:sp>
      <p:sp>
        <p:nvSpPr>
          <p:cNvPr id="6" name="TextBox 5"/>
          <p:cNvSpPr txBox="1"/>
          <p:nvPr/>
        </p:nvSpPr>
        <p:spPr>
          <a:xfrm>
            <a:off x="3048000" y="3810000"/>
            <a:ext cx="304800" cy="369332"/>
          </a:xfrm>
          <a:prstGeom prst="rect">
            <a:avLst/>
          </a:prstGeom>
          <a:noFill/>
        </p:spPr>
        <p:txBody>
          <a:bodyPr wrap="square" rtlCol="0">
            <a:spAutoFit/>
          </a:bodyPr>
          <a:lstStyle/>
          <a:p>
            <a:r>
              <a:rPr lang="en-US" dirty="0" smtClean="0">
                <a:latin typeface="Calibri" pitchFamily="34" charset="0"/>
              </a:rPr>
              <a:t>3</a:t>
            </a:r>
            <a:endParaRPr lang="en-US" dirty="0">
              <a:latin typeface="Calibri" pitchFamily="34" charset="0"/>
            </a:endParaRPr>
          </a:p>
        </p:txBody>
      </p:sp>
      <p:sp>
        <p:nvSpPr>
          <p:cNvPr id="9" name="TextBox 8"/>
          <p:cNvSpPr txBox="1"/>
          <p:nvPr/>
        </p:nvSpPr>
        <p:spPr>
          <a:xfrm>
            <a:off x="3886200" y="3810000"/>
            <a:ext cx="304800" cy="369332"/>
          </a:xfrm>
          <a:prstGeom prst="rect">
            <a:avLst/>
          </a:prstGeom>
          <a:noFill/>
        </p:spPr>
        <p:txBody>
          <a:bodyPr wrap="square" rtlCol="0">
            <a:spAutoFit/>
          </a:bodyPr>
          <a:lstStyle/>
          <a:p>
            <a:r>
              <a:rPr lang="en-US" dirty="0" smtClean="0">
                <a:latin typeface="Calibri" pitchFamily="34" charset="0"/>
              </a:rPr>
              <a:t>3</a:t>
            </a:r>
            <a:endParaRPr lang="en-US" dirty="0">
              <a:latin typeface="Calibri" pitchFamily="34" charset="0"/>
            </a:endParaRPr>
          </a:p>
        </p:txBody>
      </p:sp>
      <p:sp>
        <p:nvSpPr>
          <p:cNvPr id="10" name="TextBox 9"/>
          <p:cNvSpPr txBox="1"/>
          <p:nvPr/>
        </p:nvSpPr>
        <p:spPr>
          <a:xfrm>
            <a:off x="3429000" y="4724400"/>
            <a:ext cx="304800" cy="369332"/>
          </a:xfrm>
          <a:prstGeom prst="rect">
            <a:avLst/>
          </a:prstGeom>
          <a:noFill/>
        </p:spPr>
        <p:txBody>
          <a:bodyPr wrap="square" rtlCol="0">
            <a:spAutoFit/>
          </a:bodyPr>
          <a:lstStyle/>
          <a:p>
            <a:r>
              <a:rPr lang="en-US" dirty="0" smtClean="0">
                <a:latin typeface="Calibri" pitchFamily="34" charset="0"/>
              </a:rPr>
              <a:t>3</a:t>
            </a:r>
            <a:endParaRPr lang="en-US" dirty="0">
              <a:latin typeface="Calibri" pitchFamily="34" charset="0"/>
            </a:endParaRPr>
          </a:p>
        </p:txBody>
      </p:sp>
      <p:sp>
        <p:nvSpPr>
          <p:cNvPr id="12" name="TextBox 11"/>
          <p:cNvSpPr txBox="1"/>
          <p:nvPr/>
        </p:nvSpPr>
        <p:spPr>
          <a:xfrm>
            <a:off x="6934200" y="2514600"/>
            <a:ext cx="1981200" cy="1446550"/>
          </a:xfrm>
          <a:prstGeom prst="rect">
            <a:avLst/>
          </a:prstGeom>
          <a:noFill/>
        </p:spPr>
        <p:txBody>
          <a:bodyPr wrap="square" rtlCol="0">
            <a:spAutoFit/>
          </a:bodyPr>
          <a:lstStyle/>
          <a:p>
            <a:r>
              <a:rPr lang="en-US" b="1" dirty="0" smtClean="0">
                <a:latin typeface="Calibri" pitchFamily="34" charset="0"/>
              </a:rPr>
              <a:t>Observations</a:t>
            </a:r>
          </a:p>
          <a:p>
            <a:pPr>
              <a:buFont typeface="Arial" pitchFamily="34" charset="0"/>
              <a:buChar char="•"/>
            </a:pPr>
            <a:r>
              <a:rPr lang="en-US" sz="1400" dirty="0" smtClean="0">
                <a:latin typeface="Calibri" pitchFamily="34" charset="0"/>
              </a:rPr>
              <a:t>Of the 3 70+ year olds, 2 are over 85.</a:t>
            </a:r>
            <a:endParaRPr lang="en-US" dirty="0" smtClean="0">
              <a:latin typeface="Calibri" pitchFamily="34" charset="0"/>
            </a:endParaRPr>
          </a:p>
          <a:p>
            <a:pPr>
              <a:buFont typeface="Arial" pitchFamily="34" charset="0"/>
              <a:buChar char="•"/>
            </a:pPr>
            <a:r>
              <a:rPr lang="en-US" sz="1400" dirty="0" smtClean="0">
                <a:latin typeface="Calibri" pitchFamily="34" charset="0"/>
              </a:rPr>
              <a:t>Only 1 youth projected to join the fleet over the next 10 years</a:t>
            </a:r>
          </a:p>
        </p:txBody>
      </p:sp>
      <p:pic>
        <p:nvPicPr>
          <p:cNvPr id="62467" name="ihover-img" descr="thumbnail"/>
          <p:cNvPicPr>
            <a:picLocks noChangeAspect="1" noChangeArrowheads="1"/>
          </p:cNvPicPr>
          <p:nvPr/>
        </p:nvPicPr>
        <p:blipFill>
          <a:blip r:embed="rId4" cstate="print"/>
          <a:srcRect/>
          <a:stretch>
            <a:fillRect/>
          </a:stretch>
        </p:blipFill>
        <p:spPr bwMode="auto">
          <a:xfrm>
            <a:off x="7696200" y="304800"/>
            <a:ext cx="1138687" cy="685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X Fleet</a:t>
            </a:r>
            <a:endParaRPr lang="en-US" dirty="0"/>
          </a:p>
        </p:txBody>
      </p:sp>
      <p:sp>
        <p:nvSpPr>
          <p:cNvPr id="11" name="TextBox 10"/>
          <p:cNvSpPr txBox="1"/>
          <p:nvPr/>
        </p:nvSpPr>
        <p:spPr>
          <a:xfrm>
            <a:off x="533400" y="5638800"/>
            <a:ext cx="8077200" cy="1015663"/>
          </a:xfrm>
          <a:prstGeom prst="rect">
            <a:avLst/>
          </a:prstGeom>
          <a:noFill/>
        </p:spPr>
        <p:txBody>
          <a:bodyPr wrap="square" rtlCol="0">
            <a:spAutoFit/>
          </a:bodyPr>
          <a:lstStyle/>
          <a:p>
            <a:r>
              <a:rPr lang="en-US" b="1" dirty="0" smtClean="0">
                <a:latin typeface="Calibri" pitchFamily="34" charset="0"/>
              </a:rPr>
              <a:t>Observations</a:t>
            </a:r>
          </a:p>
          <a:p>
            <a:pPr lvl="1">
              <a:buFont typeface="Arial" pitchFamily="34" charset="0"/>
              <a:buChar char="•"/>
            </a:pPr>
            <a:r>
              <a:rPr lang="en-US" sz="1400" dirty="0" smtClean="0">
                <a:latin typeface="Calibri" pitchFamily="34" charset="0"/>
              </a:rPr>
              <a:t>Registration projections remain stable with modest growth over the next 10 years</a:t>
            </a:r>
            <a:endParaRPr lang="en-US" dirty="0" smtClean="0">
              <a:latin typeface="Calibri" pitchFamily="34" charset="0"/>
            </a:endParaRPr>
          </a:p>
          <a:p>
            <a:pPr lvl="1">
              <a:buFont typeface="Arial" pitchFamily="34" charset="0"/>
              <a:buChar char="•"/>
            </a:pPr>
            <a:r>
              <a:rPr lang="en-US" sz="1400" dirty="0" smtClean="0">
                <a:latin typeface="Calibri" pitchFamily="34" charset="0"/>
              </a:rPr>
              <a:t>Participation has increased over the past 6 years</a:t>
            </a:r>
          </a:p>
          <a:p>
            <a:pPr lvl="1">
              <a:buFont typeface="Arial" pitchFamily="34" charset="0"/>
              <a:buChar char="•"/>
            </a:pPr>
            <a:r>
              <a:rPr lang="en-US" sz="1400" dirty="0" smtClean="0">
                <a:latin typeface="Calibri" pitchFamily="34" charset="0"/>
              </a:rPr>
              <a:t>Other ILYA lakes have seen X fleets diminish while ours has remained relatively strong</a:t>
            </a:r>
          </a:p>
        </p:txBody>
      </p:sp>
      <p:graphicFrame>
        <p:nvGraphicFramePr>
          <p:cNvPr id="8" name="Table 7"/>
          <p:cNvGraphicFramePr>
            <a:graphicFrameLocks noGrp="1"/>
          </p:cNvGraphicFramePr>
          <p:nvPr/>
        </p:nvGraphicFramePr>
        <p:xfrm>
          <a:off x="457200" y="4724400"/>
          <a:ext cx="8305794" cy="923365"/>
        </p:xfrm>
        <a:graphic>
          <a:graphicData uri="http://schemas.openxmlformats.org/drawingml/2006/table">
            <a:tbl>
              <a:tblPr/>
              <a:tblGrid>
                <a:gridCol w="927072"/>
                <a:gridCol w="283797"/>
                <a:gridCol w="283797"/>
                <a:gridCol w="283797"/>
                <a:gridCol w="283797"/>
                <a:gridCol w="283797"/>
                <a:gridCol w="283797"/>
                <a:gridCol w="283797"/>
                <a:gridCol w="283797"/>
                <a:gridCol w="283797"/>
                <a:gridCol w="283797"/>
                <a:gridCol w="283797"/>
                <a:gridCol w="283797"/>
                <a:gridCol w="283797"/>
                <a:gridCol w="283797"/>
                <a:gridCol w="283797"/>
                <a:gridCol w="283797"/>
                <a:gridCol w="283797"/>
                <a:gridCol w="283797"/>
                <a:gridCol w="283797"/>
                <a:gridCol w="283797"/>
                <a:gridCol w="283797"/>
                <a:gridCol w="283797"/>
                <a:gridCol w="283797"/>
                <a:gridCol w="283797"/>
                <a:gridCol w="283797"/>
                <a:gridCol w="283797"/>
              </a:tblGrid>
              <a:tr h="188259">
                <a:tc>
                  <a:txBody>
                    <a:bodyPr/>
                    <a:lstStyle/>
                    <a:p>
                      <a:pPr algn="l" fontAlgn="b"/>
                      <a:endParaRPr lang="en-US" sz="800" b="1"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1" i="0" u="none" strike="noStrike" dirty="0">
                          <a:solidFill>
                            <a:srgbClr val="000000"/>
                          </a:solidFill>
                          <a:latin typeface="Calibri"/>
                        </a:rPr>
                        <a:t>1998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1999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a:solidFill>
                            <a:srgbClr val="000000"/>
                          </a:solidFill>
                          <a:latin typeface="Calibri"/>
                        </a:rPr>
                        <a:t>2001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2023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88259">
                <a:tc>
                  <a:txBody>
                    <a:bodyPr/>
                    <a:lstStyle/>
                    <a:p>
                      <a:pPr algn="l" fontAlgn="b"/>
                      <a:r>
                        <a:rPr lang="en-US" sz="800" b="1" i="0" u="none" strike="noStrike" dirty="0">
                          <a:solidFill>
                            <a:srgbClr val="000000"/>
                          </a:solidFill>
                          <a:latin typeface="Calibri"/>
                        </a:rPr>
                        <a:t>Registered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0" i="0" u="none" strike="noStrike">
                          <a:solidFill>
                            <a:srgbClr val="000000"/>
                          </a:solidFill>
                          <a:latin typeface="Calibri"/>
                        </a:rPr>
                        <a:t>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8</a:t>
                      </a:r>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13</a:t>
                      </a:r>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11</a:t>
                      </a:r>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12</a:t>
                      </a:r>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9</a:t>
                      </a:r>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11</a:t>
                      </a:r>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7</a:t>
                      </a:r>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13</a:t>
                      </a:r>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12</a:t>
                      </a:r>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11</a:t>
                      </a:r>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294">
                <a:tc>
                  <a:txBody>
                    <a:bodyPr/>
                    <a:lstStyle/>
                    <a:p>
                      <a:pPr algn="l" fontAlgn="b"/>
                      <a:r>
                        <a:rPr lang="en-US" sz="800" b="1" i="0" u="none" strike="noStrike">
                          <a:solidFill>
                            <a:srgbClr val="000000"/>
                          </a:solidFill>
                          <a:latin typeface="Calibri"/>
                        </a:rPr>
                        <a:t>Races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0" i="0" u="none" strike="noStrike">
                          <a:solidFill>
                            <a:srgbClr val="000000"/>
                          </a:solidFill>
                          <a:latin typeface="Calibri"/>
                        </a:rPr>
                        <a:t>31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30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23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27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294">
                <a:tc>
                  <a:txBody>
                    <a:bodyPr/>
                    <a:lstStyle/>
                    <a:p>
                      <a:pPr algn="l" fontAlgn="b"/>
                      <a:r>
                        <a:rPr lang="en-US" sz="800" b="1" i="0" u="none" strike="noStrike" dirty="0">
                          <a:solidFill>
                            <a:srgbClr val="000000"/>
                          </a:solidFill>
                          <a:latin typeface="Calibri"/>
                        </a:rPr>
                        <a:t>Participation Rate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0" i="0" u="none" strike="noStrike">
                          <a:solidFill>
                            <a:srgbClr val="000000"/>
                          </a:solidFill>
                          <a:latin typeface="Calibri"/>
                        </a:rPr>
                        <a:t>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73%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62%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68%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259">
                <a:tc>
                  <a:txBody>
                    <a:bodyPr/>
                    <a:lstStyle/>
                    <a:p>
                      <a:pPr algn="l" fontAlgn="b"/>
                      <a:r>
                        <a:rPr lang="en-US" sz="800" b="1" i="0" u="none" strike="noStrike">
                          <a:solidFill>
                            <a:srgbClr val="000000"/>
                          </a:solidFill>
                          <a:latin typeface="Calibri"/>
                        </a:rPr>
                        <a:t>Avg Boats Per Race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0" i="0" u="none" strike="noStrike">
                          <a:solidFill>
                            <a:srgbClr val="000000"/>
                          </a:solidFill>
                          <a:latin typeface="Calibri"/>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8077200" y="228600"/>
            <a:ext cx="713657" cy="923330"/>
          </a:xfrm>
          <a:prstGeom prst="rect">
            <a:avLst/>
          </a:prstGeom>
          <a:noFill/>
        </p:spPr>
        <p:txBody>
          <a:bodyPr wrap="none" rtlCol="0">
            <a:spAutoFit/>
          </a:bodyPr>
          <a:lstStyle/>
          <a:p>
            <a:r>
              <a:rPr lang="en-US" sz="5400" b="1" i="1" dirty="0" smtClean="0">
                <a:latin typeface="Verdana" pitchFamily="34" charset="0"/>
                <a:ea typeface="Verdana" pitchFamily="34" charset="0"/>
                <a:cs typeface="Verdana" pitchFamily="34" charset="0"/>
              </a:rPr>
              <a:t>X</a:t>
            </a:r>
            <a:endParaRPr lang="en-US" sz="5400" b="1" i="1" dirty="0">
              <a:latin typeface="Verdana" pitchFamily="34" charset="0"/>
              <a:ea typeface="Verdana" pitchFamily="34" charset="0"/>
              <a:cs typeface="Verdana" pitchFamily="34" charset="0"/>
            </a:endParaRPr>
          </a:p>
        </p:txBody>
      </p:sp>
      <p:pic>
        <p:nvPicPr>
          <p:cNvPr id="10242" name="Picture 2"/>
          <p:cNvPicPr>
            <a:picLocks noChangeAspect="1" noChangeArrowheads="1"/>
          </p:cNvPicPr>
          <p:nvPr/>
        </p:nvPicPr>
        <p:blipFill>
          <a:blip r:embed="rId3" cstate="print"/>
          <a:srcRect/>
          <a:stretch>
            <a:fillRect/>
          </a:stretch>
        </p:blipFill>
        <p:spPr bwMode="auto">
          <a:xfrm>
            <a:off x="457200" y="1371600"/>
            <a:ext cx="8305800" cy="3354784"/>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X Fleet</a:t>
            </a:r>
            <a:endParaRPr lang="en-US" dirty="0"/>
          </a:p>
        </p:txBody>
      </p:sp>
      <p:sp>
        <p:nvSpPr>
          <p:cNvPr id="10" name="TextBox 9"/>
          <p:cNvSpPr txBox="1"/>
          <p:nvPr/>
        </p:nvSpPr>
        <p:spPr>
          <a:xfrm>
            <a:off x="8077200" y="228600"/>
            <a:ext cx="713657" cy="923330"/>
          </a:xfrm>
          <a:prstGeom prst="rect">
            <a:avLst/>
          </a:prstGeom>
          <a:noFill/>
        </p:spPr>
        <p:txBody>
          <a:bodyPr wrap="none" rtlCol="0">
            <a:spAutoFit/>
          </a:bodyPr>
          <a:lstStyle/>
          <a:p>
            <a:r>
              <a:rPr lang="en-US" sz="5400" b="1" i="1" dirty="0" smtClean="0">
                <a:latin typeface="Verdana" pitchFamily="34" charset="0"/>
                <a:ea typeface="Verdana" pitchFamily="34" charset="0"/>
                <a:cs typeface="Verdana" pitchFamily="34" charset="0"/>
              </a:rPr>
              <a:t>X</a:t>
            </a:r>
            <a:endParaRPr lang="en-US" sz="5400" b="1" i="1" dirty="0">
              <a:latin typeface="Verdana" pitchFamily="34" charset="0"/>
              <a:ea typeface="Verdana" pitchFamily="34" charset="0"/>
              <a:cs typeface="Verdana" pitchFamily="34" charset="0"/>
            </a:endParaRPr>
          </a:p>
        </p:txBody>
      </p:sp>
      <p:sp>
        <p:nvSpPr>
          <p:cNvPr id="11" name="TextBox 10"/>
          <p:cNvSpPr txBox="1"/>
          <p:nvPr/>
        </p:nvSpPr>
        <p:spPr>
          <a:xfrm>
            <a:off x="533400" y="5105400"/>
            <a:ext cx="8077200" cy="1231106"/>
          </a:xfrm>
          <a:prstGeom prst="rect">
            <a:avLst/>
          </a:prstGeom>
          <a:noFill/>
        </p:spPr>
        <p:txBody>
          <a:bodyPr wrap="square" rtlCol="0">
            <a:spAutoFit/>
          </a:bodyPr>
          <a:lstStyle/>
          <a:p>
            <a:r>
              <a:rPr lang="en-US" b="1" dirty="0" smtClean="0">
                <a:latin typeface="Calibri" pitchFamily="34" charset="0"/>
              </a:rPr>
              <a:t>Observations</a:t>
            </a:r>
          </a:p>
          <a:p>
            <a:pPr lvl="1">
              <a:buFont typeface="Arial" pitchFamily="34" charset="0"/>
              <a:buChar char="•"/>
            </a:pPr>
            <a:r>
              <a:rPr lang="en-US" sz="1400" dirty="0" smtClean="0">
                <a:latin typeface="Calibri" pitchFamily="34" charset="0"/>
              </a:rPr>
              <a:t>Only 5 X skippers from 1992 – 2012 skippered in an adult fleet in 2013</a:t>
            </a:r>
            <a:endParaRPr lang="en-US" dirty="0" smtClean="0">
              <a:latin typeface="Calibri" pitchFamily="34" charset="0"/>
            </a:endParaRPr>
          </a:p>
          <a:p>
            <a:pPr lvl="1">
              <a:buFont typeface="Arial" pitchFamily="34" charset="0"/>
              <a:buChar char="•"/>
            </a:pPr>
            <a:r>
              <a:rPr lang="en-US" sz="1400" dirty="0" smtClean="0">
                <a:latin typeface="Calibri" pitchFamily="34" charset="0"/>
              </a:rPr>
              <a:t>In 2014, 2 graduated X skippers started skippering in an adult fleet, and 1 more started crewing</a:t>
            </a:r>
          </a:p>
          <a:p>
            <a:pPr lvl="1">
              <a:buFont typeface="Arial" pitchFamily="34" charset="0"/>
              <a:buChar char="•"/>
            </a:pPr>
            <a:r>
              <a:rPr lang="en-US" sz="1400" dirty="0" smtClean="0">
                <a:latin typeface="Calibri" pitchFamily="34" charset="0"/>
              </a:rPr>
              <a:t>Beyond 2014, 8 more kids have expressed interest in skippering in an adult fleet</a:t>
            </a:r>
          </a:p>
          <a:p>
            <a:pPr lvl="1">
              <a:buFont typeface="Arial" pitchFamily="34" charset="0"/>
              <a:buChar char="•"/>
            </a:pPr>
            <a:r>
              <a:rPr lang="en-US" sz="1400" dirty="0" smtClean="0">
                <a:latin typeface="Calibri" pitchFamily="34" charset="0"/>
              </a:rPr>
              <a:t>More skippers will potentially join the X fleet than leave it in the next 10 seasons</a:t>
            </a:r>
          </a:p>
        </p:txBody>
      </p:sp>
      <p:pic>
        <p:nvPicPr>
          <p:cNvPr id="11266" name="Picture 2"/>
          <p:cNvPicPr>
            <a:picLocks noChangeAspect="1" noChangeArrowheads="1"/>
          </p:cNvPicPr>
          <p:nvPr/>
        </p:nvPicPr>
        <p:blipFill>
          <a:blip r:embed="rId3" cstate="print"/>
          <a:srcRect/>
          <a:stretch>
            <a:fillRect/>
          </a:stretch>
        </p:blipFill>
        <p:spPr bwMode="auto">
          <a:xfrm>
            <a:off x="609600" y="1600200"/>
            <a:ext cx="7945097" cy="33528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Cougar Fleet</a:t>
            </a:r>
            <a:endParaRPr lang="en-US" dirty="0"/>
          </a:p>
        </p:txBody>
      </p:sp>
      <p:sp>
        <p:nvSpPr>
          <p:cNvPr id="11" name="TextBox 10"/>
          <p:cNvSpPr txBox="1"/>
          <p:nvPr/>
        </p:nvSpPr>
        <p:spPr>
          <a:xfrm>
            <a:off x="6400800" y="2667000"/>
            <a:ext cx="2590800" cy="800219"/>
          </a:xfrm>
          <a:prstGeom prst="rect">
            <a:avLst/>
          </a:prstGeom>
          <a:noFill/>
        </p:spPr>
        <p:txBody>
          <a:bodyPr wrap="square" rtlCol="0">
            <a:spAutoFit/>
          </a:bodyPr>
          <a:lstStyle/>
          <a:p>
            <a:r>
              <a:rPr lang="en-US" b="1" dirty="0" smtClean="0">
                <a:latin typeface="Calibri" pitchFamily="34" charset="0"/>
              </a:rPr>
              <a:t>Observations</a:t>
            </a:r>
          </a:p>
          <a:p>
            <a:pPr>
              <a:buFont typeface="Arial" pitchFamily="34" charset="0"/>
              <a:buChar char="•"/>
            </a:pPr>
            <a:r>
              <a:rPr lang="en-US" sz="1400" dirty="0" smtClean="0">
                <a:latin typeface="Calibri" pitchFamily="34" charset="0"/>
              </a:rPr>
              <a:t>Historical information only</a:t>
            </a:r>
          </a:p>
          <a:p>
            <a:pPr>
              <a:buFont typeface="Arial" pitchFamily="34" charset="0"/>
              <a:buChar char="•"/>
            </a:pPr>
            <a:r>
              <a:rPr lang="en-US" sz="1400" dirty="0" smtClean="0">
                <a:latin typeface="Calibri" pitchFamily="34" charset="0"/>
              </a:rPr>
              <a:t>Fleet died in 2006</a:t>
            </a:r>
            <a:endParaRPr lang="en-US" dirty="0" smtClean="0">
              <a:latin typeface="Calibri" pitchFamily="34" charset="0"/>
            </a:endParaRPr>
          </a:p>
        </p:txBody>
      </p:sp>
      <p:pic>
        <p:nvPicPr>
          <p:cNvPr id="68610" name="Picture 2"/>
          <p:cNvPicPr>
            <a:picLocks noChangeAspect="1" noChangeArrowheads="1"/>
          </p:cNvPicPr>
          <p:nvPr/>
        </p:nvPicPr>
        <p:blipFill>
          <a:blip r:embed="rId3" cstate="print"/>
          <a:srcRect/>
          <a:stretch>
            <a:fillRect/>
          </a:stretch>
        </p:blipFill>
        <p:spPr bwMode="auto">
          <a:xfrm>
            <a:off x="381000" y="1447799"/>
            <a:ext cx="5943600" cy="2590801"/>
          </a:xfrm>
          <a:prstGeom prst="rect">
            <a:avLst/>
          </a:prstGeom>
          <a:noFill/>
          <a:ln w="9525">
            <a:noFill/>
            <a:miter lim="800000"/>
            <a:headEnd/>
            <a:tailEnd/>
          </a:ln>
          <a:effectLst/>
        </p:spPr>
      </p:pic>
      <p:pic>
        <p:nvPicPr>
          <p:cNvPr id="68611" name="Picture 3"/>
          <p:cNvPicPr>
            <a:picLocks noChangeAspect="1" noChangeArrowheads="1"/>
          </p:cNvPicPr>
          <p:nvPr/>
        </p:nvPicPr>
        <p:blipFill>
          <a:blip r:embed="rId4" cstate="print"/>
          <a:srcRect/>
          <a:stretch>
            <a:fillRect/>
          </a:stretch>
        </p:blipFill>
        <p:spPr bwMode="auto">
          <a:xfrm>
            <a:off x="381000" y="4092575"/>
            <a:ext cx="5943600" cy="2613025"/>
          </a:xfrm>
          <a:prstGeom prst="rect">
            <a:avLst/>
          </a:prstGeom>
          <a:noFill/>
          <a:ln w="9525">
            <a:noFill/>
            <a:miter lim="800000"/>
            <a:headEnd/>
            <a:tailEnd/>
          </a:ln>
          <a:effectLst/>
        </p:spPr>
      </p:pic>
      <p:pic>
        <p:nvPicPr>
          <p:cNvPr id="68612" name="Picture 4"/>
          <p:cNvPicPr>
            <a:picLocks noChangeAspect="1" noChangeArrowheads="1"/>
          </p:cNvPicPr>
          <p:nvPr/>
        </p:nvPicPr>
        <p:blipFill>
          <a:blip r:embed="rId5" cstate="print"/>
          <a:srcRect/>
          <a:stretch>
            <a:fillRect/>
          </a:stretch>
        </p:blipFill>
        <p:spPr bwMode="auto">
          <a:xfrm>
            <a:off x="7696200" y="381000"/>
            <a:ext cx="1181100" cy="71213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19912"/>
          </a:xfrm>
        </p:spPr>
        <p:txBody>
          <a:bodyPr/>
          <a:lstStyle/>
          <a:p>
            <a:r>
              <a:rPr lang="en-US" dirty="0" smtClean="0"/>
              <a:t>Summary and Actions</a:t>
            </a:r>
            <a:endParaRPr lang="en-US" dirty="0"/>
          </a:p>
        </p:txBody>
      </p:sp>
      <p:sp>
        <p:nvSpPr>
          <p:cNvPr id="3" name="Content Placeholder 2"/>
          <p:cNvSpPr>
            <a:spLocks noGrp="1"/>
          </p:cNvSpPr>
          <p:nvPr>
            <p:ph idx="1"/>
          </p:nvPr>
        </p:nvSpPr>
        <p:spPr>
          <a:xfrm>
            <a:off x="457200" y="1524000"/>
            <a:ext cx="8229600" cy="5105400"/>
          </a:xfrm>
        </p:spPr>
        <p:txBody>
          <a:bodyPr>
            <a:normAutofit fontScale="77500" lnSpcReduction="20000"/>
          </a:bodyPr>
          <a:lstStyle/>
          <a:p>
            <a:r>
              <a:rPr lang="en-US" sz="2000" dirty="0" smtClean="0">
                <a:latin typeface="Calibri" pitchFamily="34" charset="0"/>
              </a:rPr>
              <a:t>In the next 10 seasons our racing membership appears to be stable, but will continue to age rapidly and decline unless more </a:t>
            </a:r>
            <a:r>
              <a:rPr lang="en-US" sz="2000" b="1" dirty="0" smtClean="0">
                <a:latin typeface="Calibri" pitchFamily="34" charset="0"/>
              </a:rPr>
              <a:t>youth</a:t>
            </a:r>
            <a:r>
              <a:rPr lang="en-US" sz="2000" dirty="0" smtClean="0">
                <a:latin typeface="Calibri" pitchFamily="34" charset="0"/>
              </a:rPr>
              <a:t> continue sailing.</a:t>
            </a:r>
          </a:p>
          <a:p>
            <a:pPr lvl="1"/>
            <a:r>
              <a:rPr lang="en-US" sz="1800" b="1" dirty="0" smtClean="0">
                <a:latin typeface="Calibri" pitchFamily="34" charset="0"/>
              </a:rPr>
              <a:t>Action: </a:t>
            </a:r>
            <a:r>
              <a:rPr lang="en-US" sz="1800" dirty="0" smtClean="0">
                <a:latin typeface="Calibri" pitchFamily="34" charset="0"/>
              </a:rPr>
              <a:t>create a CLYC mentorship program.  See below.</a:t>
            </a:r>
          </a:p>
          <a:p>
            <a:pPr lvl="1"/>
            <a:r>
              <a:rPr lang="en-US" sz="1800" b="1" dirty="0" smtClean="0">
                <a:latin typeface="Calibri" pitchFamily="34" charset="0"/>
              </a:rPr>
              <a:t>Action: </a:t>
            </a:r>
            <a:r>
              <a:rPr lang="en-US" sz="1800" dirty="0" smtClean="0">
                <a:latin typeface="Calibri" pitchFamily="34" charset="0"/>
              </a:rPr>
              <a:t>create and maintain a CLYC </a:t>
            </a:r>
            <a:r>
              <a:rPr lang="en-US" sz="1800" dirty="0" err="1" smtClean="0">
                <a:latin typeface="Calibri" pitchFamily="34" charset="0"/>
              </a:rPr>
              <a:t>Facebook</a:t>
            </a:r>
            <a:r>
              <a:rPr lang="en-US" sz="1800" dirty="0" smtClean="0">
                <a:latin typeface="Calibri" pitchFamily="34" charset="0"/>
              </a:rPr>
              <a:t> page to better connect the CLYC with our youth.</a:t>
            </a:r>
          </a:p>
          <a:p>
            <a:r>
              <a:rPr lang="en-US" sz="2000" dirty="0" smtClean="0">
                <a:latin typeface="Calibri" pitchFamily="34" charset="0"/>
              </a:rPr>
              <a:t>The CLYC needs new </a:t>
            </a:r>
            <a:r>
              <a:rPr lang="en-US" sz="2000" b="1" dirty="0" smtClean="0">
                <a:latin typeface="Calibri" pitchFamily="34" charset="0"/>
              </a:rPr>
              <a:t>crew </a:t>
            </a:r>
            <a:r>
              <a:rPr lang="en-US" sz="2000" dirty="0" smtClean="0">
                <a:latin typeface="Calibri" pitchFamily="34" charset="0"/>
              </a:rPr>
              <a:t>involvement to build fleets and keep them healthy.</a:t>
            </a:r>
          </a:p>
          <a:p>
            <a:pPr lvl="1"/>
            <a:r>
              <a:rPr lang="en-US" sz="1800" b="1" dirty="0" smtClean="0">
                <a:latin typeface="Calibri" pitchFamily="34" charset="0"/>
              </a:rPr>
              <a:t>Action: </a:t>
            </a:r>
            <a:r>
              <a:rPr lang="en-US" sz="1800" dirty="0" smtClean="0">
                <a:latin typeface="Calibri" pitchFamily="34" charset="0"/>
              </a:rPr>
              <a:t>resurrect &amp; evangelize a crew wanted/interested page on the CLYC website.</a:t>
            </a:r>
          </a:p>
          <a:p>
            <a:pPr lvl="1"/>
            <a:r>
              <a:rPr lang="en-US" sz="1800" b="1" dirty="0" smtClean="0">
                <a:latin typeface="Calibri" pitchFamily="34" charset="0"/>
              </a:rPr>
              <a:t>Action:</a:t>
            </a:r>
            <a:r>
              <a:rPr lang="en-US" sz="1800" dirty="0" smtClean="0">
                <a:latin typeface="Calibri" pitchFamily="34" charset="0"/>
              </a:rPr>
              <a:t> expose more people to racing through a “Watch the Races” program, where new folks join CLYC members on powerboats as spectators and can socialize and discuss the races.</a:t>
            </a:r>
          </a:p>
          <a:p>
            <a:r>
              <a:rPr lang="en-US" sz="2000" dirty="0" smtClean="0">
                <a:latin typeface="Calibri" pitchFamily="34" charset="0"/>
              </a:rPr>
              <a:t>The social aspect of racing forms friendships that can last a lifetime.</a:t>
            </a:r>
          </a:p>
          <a:p>
            <a:pPr lvl="1"/>
            <a:r>
              <a:rPr lang="en-US" sz="1800" b="1" dirty="0" smtClean="0">
                <a:latin typeface="Calibri" pitchFamily="34" charset="0"/>
              </a:rPr>
              <a:t>Action:</a:t>
            </a:r>
            <a:r>
              <a:rPr lang="en-US" sz="1800" dirty="0" smtClean="0">
                <a:latin typeface="Calibri" pitchFamily="34" charset="0"/>
              </a:rPr>
              <a:t> Fleet captains should encourage and investigate ways our fleet members can socialize and learn from one another before and after races.</a:t>
            </a:r>
          </a:p>
          <a:p>
            <a:r>
              <a:rPr lang="en-US" sz="2000" dirty="0" smtClean="0">
                <a:latin typeface="Calibri" pitchFamily="34" charset="0"/>
              </a:rPr>
              <a:t>The club should focus energy on its strategic fleets:</a:t>
            </a:r>
          </a:p>
          <a:p>
            <a:pPr lvl="1"/>
            <a:r>
              <a:rPr lang="en-US" sz="1800" dirty="0" smtClean="0">
                <a:latin typeface="Calibri" pitchFamily="34" charset="0"/>
              </a:rPr>
              <a:t>The </a:t>
            </a:r>
            <a:r>
              <a:rPr lang="en-US" sz="1800" b="1" dirty="0" smtClean="0">
                <a:latin typeface="Calibri" pitchFamily="34" charset="0"/>
              </a:rPr>
              <a:t>X fleet</a:t>
            </a:r>
            <a:r>
              <a:rPr lang="en-US" sz="1800" dirty="0" smtClean="0">
                <a:latin typeface="Calibri" pitchFamily="34" charset="0"/>
              </a:rPr>
              <a:t> is our club’s strategic youth racing fleet.  Optimists, 420s, and </a:t>
            </a:r>
            <a:r>
              <a:rPr lang="en-US" sz="1800" dirty="0" err="1" smtClean="0">
                <a:latin typeface="Calibri" pitchFamily="34" charset="0"/>
              </a:rPr>
              <a:t>Hobie</a:t>
            </a:r>
            <a:r>
              <a:rPr lang="en-US" sz="1800" dirty="0" smtClean="0">
                <a:latin typeface="Calibri" pitchFamily="34" charset="0"/>
              </a:rPr>
              <a:t> waves should compliment youth sailing experiences in the sailing school.</a:t>
            </a:r>
          </a:p>
          <a:p>
            <a:pPr lvl="1"/>
            <a:r>
              <a:rPr lang="en-US" sz="1800" dirty="0" smtClean="0">
                <a:latin typeface="Calibri" pitchFamily="34" charset="0"/>
              </a:rPr>
              <a:t>The </a:t>
            </a:r>
            <a:r>
              <a:rPr lang="en-US" sz="1800" b="1" dirty="0" smtClean="0">
                <a:latin typeface="Calibri" pitchFamily="34" charset="0"/>
              </a:rPr>
              <a:t>M17, MC, and </a:t>
            </a:r>
            <a:r>
              <a:rPr lang="en-US" sz="1800" b="1" dirty="0" err="1" smtClean="0">
                <a:latin typeface="Calibri" pitchFamily="34" charset="0"/>
              </a:rPr>
              <a:t>Hobie</a:t>
            </a:r>
            <a:r>
              <a:rPr lang="en-US" sz="1800" b="1" dirty="0" smtClean="0">
                <a:latin typeface="Calibri" pitchFamily="34" charset="0"/>
              </a:rPr>
              <a:t> fleets </a:t>
            </a:r>
            <a:r>
              <a:rPr lang="en-US" sz="1800" dirty="0" smtClean="0">
                <a:latin typeface="Calibri" pitchFamily="34" charset="0"/>
              </a:rPr>
              <a:t>are each unique and are strategic for our club.   Each fleet gives our youth options upon graduation from the X.  Create a CLYC mentorship program for these fleets:</a:t>
            </a:r>
          </a:p>
          <a:p>
            <a:pPr lvl="2"/>
            <a:r>
              <a:rPr lang="en-US" sz="1500" dirty="0" smtClean="0">
                <a:latin typeface="Calibri" pitchFamily="34" charset="0"/>
              </a:rPr>
              <a:t>M17, MC, and </a:t>
            </a:r>
            <a:r>
              <a:rPr lang="en-US" sz="1500" dirty="0" err="1" smtClean="0">
                <a:latin typeface="Calibri" pitchFamily="34" charset="0"/>
              </a:rPr>
              <a:t>Hobie</a:t>
            </a:r>
            <a:r>
              <a:rPr lang="en-US" sz="1500" dirty="0" smtClean="0">
                <a:latin typeface="Calibri" pitchFamily="34" charset="0"/>
              </a:rPr>
              <a:t> skippers will volunteer to be mentors and will be paired with interested X fleet mentees.</a:t>
            </a:r>
          </a:p>
          <a:p>
            <a:pPr lvl="2"/>
            <a:r>
              <a:rPr lang="en-US" sz="1500" dirty="0" smtClean="0">
                <a:latin typeface="Calibri" pitchFamily="34" charset="0"/>
              </a:rPr>
              <a:t>The mentorship will give mentees a greater understanding of the boats and will compliment the sailing school as a source of sailing expertise.</a:t>
            </a:r>
          </a:p>
          <a:p>
            <a:pPr lvl="1"/>
            <a:r>
              <a:rPr lang="en-US" sz="1800" dirty="0" smtClean="0">
                <a:latin typeface="Calibri" pitchFamily="34" charset="0"/>
              </a:rPr>
              <a:t>The </a:t>
            </a:r>
            <a:r>
              <a:rPr lang="en-US" sz="1800" b="1" dirty="0" smtClean="0">
                <a:latin typeface="Calibri" pitchFamily="34" charset="0"/>
              </a:rPr>
              <a:t>E fleet </a:t>
            </a:r>
            <a:r>
              <a:rPr lang="en-US" sz="1800" dirty="0" smtClean="0">
                <a:latin typeface="Calibri" pitchFamily="34" charset="0"/>
              </a:rPr>
              <a:t>is strategic and essential for our club, should be targeted for seasoned skippers, and allows greater participation among crew of various ages.  </a:t>
            </a:r>
          </a:p>
          <a:p>
            <a:pPr lvl="2"/>
            <a:r>
              <a:rPr lang="en-US" sz="1500" dirty="0" smtClean="0">
                <a:latin typeface="Calibri" pitchFamily="34" charset="0"/>
              </a:rPr>
              <a:t>More people are involved in an E race due to crew.  A race of 5 Es is 15-20 total  people, which is about the same number of people in a race of 15 MCs.</a:t>
            </a:r>
          </a:p>
          <a:p>
            <a:pPr lvl="2"/>
            <a:r>
              <a:rPr lang="en-US" sz="1500" dirty="0" smtClean="0">
                <a:latin typeface="Calibri" pitchFamily="34" charset="0"/>
              </a:rPr>
              <a:t>The M17 is a pipeline for future E skippers.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524000"/>
          </a:xfrm>
        </p:spPr>
        <p:txBody>
          <a:bodyPr>
            <a:normAutofit fontScale="90000"/>
          </a:bodyPr>
          <a:lstStyle/>
          <a:p>
            <a:pPr algn="ctr"/>
            <a:r>
              <a:rPr lang="en-US" dirty="0" smtClean="0"/>
              <a:t>Thank you to all CLYC racers who participated in this study!</a:t>
            </a:r>
            <a:endParaRPr lang="en-US" dirty="0"/>
          </a:p>
        </p:txBody>
      </p:sp>
      <p:pic>
        <p:nvPicPr>
          <p:cNvPr id="5" name="Picture 2" descr="Clear Lake Yacht Club"/>
          <p:cNvPicPr>
            <a:picLocks noChangeAspect="1" noChangeArrowheads="1"/>
          </p:cNvPicPr>
          <p:nvPr/>
        </p:nvPicPr>
        <p:blipFill>
          <a:blip r:embed="rId3" cstate="print"/>
          <a:srcRect/>
          <a:stretch>
            <a:fillRect/>
          </a:stretch>
        </p:blipFill>
        <p:spPr bwMode="auto">
          <a:xfrm>
            <a:off x="2895600" y="3657600"/>
            <a:ext cx="3429000" cy="212103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CLYC Overall</a:t>
            </a:r>
            <a:endParaRPr lang="en-US" dirty="0"/>
          </a:p>
        </p:txBody>
      </p:sp>
      <p:graphicFrame>
        <p:nvGraphicFramePr>
          <p:cNvPr id="10" name="Table 9"/>
          <p:cNvGraphicFramePr>
            <a:graphicFrameLocks noGrp="1"/>
          </p:cNvGraphicFramePr>
          <p:nvPr/>
        </p:nvGraphicFramePr>
        <p:xfrm>
          <a:off x="457200" y="4876800"/>
          <a:ext cx="8153400" cy="640082"/>
        </p:xfrm>
        <a:graphic>
          <a:graphicData uri="http://schemas.openxmlformats.org/drawingml/2006/table">
            <a:tbl>
              <a:tblPr/>
              <a:tblGrid>
                <a:gridCol w="910060"/>
                <a:gridCol w="278590"/>
                <a:gridCol w="278590"/>
                <a:gridCol w="278590"/>
                <a:gridCol w="278590"/>
                <a:gridCol w="278590"/>
                <a:gridCol w="278590"/>
                <a:gridCol w="278590"/>
                <a:gridCol w="278590"/>
                <a:gridCol w="278590"/>
                <a:gridCol w="278590"/>
                <a:gridCol w="278590"/>
                <a:gridCol w="278590"/>
                <a:gridCol w="278590"/>
                <a:gridCol w="278590"/>
                <a:gridCol w="278590"/>
                <a:gridCol w="278590"/>
                <a:gridCol w="278590"/>
                <a:gridCol w="278590"/>
                <a:gridCol w="278590"/>
                <a:gridCol w="278590"/>
                <a:gridCol w="278590"/>
                <a:gridCol w="278590"/>
                <a:gridCol w="278590"/>
                <a:gridCol w="278590"/>
                <a:gridCol w="278590"/>
                <a:gridCol w="278590"/>
              </a:tblGrid>
              <a:tr h="163923">
                <a:tc>
                  <a:txBody>
                    <a:bodyPr/>
                    <a:lstStyle/>
                    <a:p>
                      <a:pPr algn="l" fontAlgn="b"/>
                      <a:endParaRPr lang="en-US" sz="800" b="1"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1" i="0" u="none" strike="noStrike" dirty="0">
                          <a:solidFill>
                            <a:srgbClr val="000000"/>
                          </a:solidFill>
                          <a:latin typeface="Calibri"/>
                        </a:rPr>
                        <a:t>1998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1999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2023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63923">
                <a:tc>
                  <a:txBody>
                    <a:bodyPr/>
                    <a:lstStyle/>
                    <a:p>
                      <a:pPr algn="l" fontAlgn="b"/>
                      <a:r>
                        <a:rPr lang="en-US" sz="800" b="1" i="0" u="none" strike="noStrike" dirty="0">
                          <a:solidFill>
                            <a:srgbClr val="000000"/>
                          </a:solidFill>
                          <a:latin typeface="Calibri"/>
                        </a:rPr>
                        <a:t>Registered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0" i="0" u="none" strike="noStrike" dirty="0">
                          <a:solidFill>
                            <a:srgbClr val="000000"/>
                          </a:solidFill>
                          <a:latin typeface="Calibri"/>
                        </a:rPr>
                        <a:t>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66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48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6118">
                <a:tc>
                  <a:txBody>
                    <a:bodyPr/>
                    <a:lstStyle/>
                    <a:p>
                      <a:pPr algn="l" fontAlgn="b"/>
                      <a:r>
                        <a:rPr lang="en-US" sz="800" b="1" i="0" u="none" strike="noStrike" dirty="0">
                          <a:solidFill>
                            <a:srgbClr val="000000"/>
                          </a:solidFill>
                          <a:latin typeface="Calibri"/>
                        </a:rPr>
                        <a:t>Races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0" i="0" u="none" strike="noStrike">
                          <a:solidFill>
                            <a:srgbClr val="000000"/>
                          </a:solidFill>
                          <a:latin typeface="Calibri"/>
                        </a:rPr>
                        <a:t>116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89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103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106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97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85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99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84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89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6118">
                <a:tc>
                  <a:txBody>
                    <a:bodyPr/>
                    <a:lstStyle/>
                    <a:p>
                      <a:pPr algn="l" fontAlgn="b"/>
                      <a:r>
                        <a:rPr lang="en-US" sz="800" b="1" i="0" u="none" strike="noStrike" dirty="0">
                          <a:solidFill>
                            <a:srgbClr val="000000"/>
                          </a:solidFill>
                          <a:latin typeface="Calibri"/>
                        </a:rPr>
                        <a:t>Participation Rate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0" i="0" u="none" strike="noStrike">
                          <a:solidFill>
                            <a:srgbClr val="000000"/>
                          </a:solidFill>
                          <a:latin typeface="Calibri"/>
                        </a:rPr>
                        <a:t>59%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TextBox 10"/>
          <p:cNvSpPr txBox="1"/>
          <p:nvPr/>
        </p:nvSpPr>
        <p:spPr>
          <a:xfrm>
            <a:off x="533400" y="5638800"/>
            <a:ext cx="8077200" cy="1015663"/>
          </a:xfrm>
          <a:prstGeom prst="rect">
            <a:avLst/>
          </a:prstGeom>
          <a:noFill/>
        </p:spPr>
        <p:txBody>
          <a:bodyPr wrap="square" rtlCol="0">
            <a:spAutoFit/>
          </a:bodyPr>
          <a:lstStyle/>
          <a:p>
            <a:r>
              <a:rPr lang="en-US" b="1" dirty="0" smtClean="0">
                <a:latin typeface="Calibri" pitchFamily="34" charset="0"/>
              </a:rPr>
              <a:t>Observations</a:t>
            </a:r>
          </a:p>
          <a:p>
            <a:pPr lvl="1">
              <a:buFont typeface="Arial" pitchFamily="34" charset="0"/>
              <a:buChar char="•"/>
            </a:pPr>
            <a:r>
              <a:rPr lang="en-US" sz="1400" dirty="0" smtClean="0">
                <a:latin typeface="Calibri" pitchFamily="34" charset="0"/>
              </a:rPr>
              <a:t>Total registrations in 2013 down 31% since 1998, mainly due to decreases in E, C, and X fleets</a:t>
            </a:r>
            <a:endParaRPr lang="en-US" dirty="0" smtClean="0">
              <a:latin typeface="Calibri" pitchFamily="34" charset="0"/>
            </a:endParaRPr>
          </a:p>
          <a:p>
            <a:pPr lvl="1">
              <a:buFont typeface="Arial" pitchFamily="34" charset="0"/>
              <a:buChar char="•"/>
            </a:pPr>
            <a:r>
              <a:rPr lang="en-US" sz="1400" dirty="0" smtClean="0">
                <a:latin typeface="Calibri" pitchFamily="34" charset="0"/>
              </a:rPr>
              <a:t>Number of races conducted in 2013 down 23% since 1998, participation rate has remained stable</a:t>
            </a:r>
          </a:p>
          <a:p>
            <a:pPr lvl="1">
              <a:buFont typeface="Arial" pitchFamily="34" charset="0"/>
              <a:buChar char="•"/>
            </a:pPr>
            <a:r>
              <a:rPr lang="en-US" sz="1400" dirty="0" smtClean="0">
                <a:latin typeface="Calibri" pitchFamily="34" charset="0"/>
              </a:rPr>
              <a:t>Projected registrations stable over the next 10 years, with growth between 2014-2017.</a:t>
            </a:r>
          </a:p>
        </p:txBody>
      </p:sp>
      <p:pic>
        <p:nvPicPr>
          <p:cNvPr id="12" name="Picture 2" descr="Clear Lake Yacht Club"/>
          <p:cNvPicPr>
            <a:picLocks noChangeAspect="1" noChangeArrowheads="1"/>
          </p:cNvPicPr>
          <p:nvPr/>
        </p:nvPicPr>
        <p:blipFill>
          <a:blip r:embed="rId3" cstate="print"/>
          <a:srcRect/>
          <a:stretch>
            <a:fillRect/>
          </a:stretch>
        </p:blipFill>
        <p:spPr bwMode="auto">
          <a:xfrm>
            <a:off x="7696200" y="152400"/>
            <a:ext cx="1219200" cy="754145"/>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457200" y="1732036"/>
            <a:ext cx="8153400" cy="3079678"/>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CLYC Overall</a:t>
            </a:r>
            <a:endParaRPr lang="en-US" dirty="0"/>
          </a:p>
        </p:txBody>
      </p:sp>
      <p:sp>
        <p:nvSpPr>
          <p:cNvPr id="8" name="TextBox 7"/>
          <p:cNvSpPr txBox="1"/>
          <p:nvPr/>
        </p:nvSpPr>
        <p:spPr>
          <a:xfrm>
            <a:off x="6553200" y="2895600"/>
            <a:ext cx="2362200" cy="2092881"/>
          </a:xfrm>
          <a:prstGeom prst="rect">
            <a:avLst/>
          </a:prstGeom>
          <a:noFill/>
        </p:spPr>
        <p:txBody>
          <a:bodyPr wrap="square" rtlCol="0">
            <a:spAutoFit/>
          </a:bodyPr>
          <a:lstStyle/>
          <a:p>
            <a:r>
              <a:rPr lang="en-US" b="1" dirty="0" smtClean="0">
                <a:latin typeface="Calibri" pitchFamily="34" charset="0"/>
              </a:rPr>
              <a:t>Observations</a:t>
            </a:r>
          </a:p>
          <a:p>
            <a:pPr>
              <a:buFont typeface="Arial" pitchFamily="34" charset="0"/>
              <a:buChar char="•"/>
            </a:pPr>
            <a:r>
              <a:rPr lang="en-US" sz="1400" dirty="0" smtClean="0">
                <a:latin typeface="Calibri" pitchFamily="34" charset="0"/>
              </a:rPr>
              <a:t>Net decrease of 18 skippers from 1998 – 2013</a:t>
            </a:r>
            <a:endParaRPr lang="en-US" dirty="0" smtClean="0">
              <a:latin typeface="Calibri" pitchFamily="34" charset="0"/>
            </a:endParaRPr>
          </a:p>
          <a:p>
            <a:pPr>
              <a:buFont typeface="Arial" pitchFamily="34" charset="0"/>
              <a:buChar char="•"/>
            </a:pPr>
            <a:r>
              <a:rPr lang="en-US" sz="1400" dirty="0" smtClean="0">
                <a:latin typeface="Calibri" pitchFamily="34" charset="0"/>
              </a:rPr>
              <a:t>Projected net decrease of 1 skipper from 2014 - 2023</a:t>
            </a:r>
          </a:p>
          <a:p>
            <a:pPr>
              <a:buFont typeface="Arial" pitchFamily="34" charset="0"/>
              <a:buChar char="•"/>
            </a:pPr>
            <a:r>
              <a:rPr lang="en-US" sz="1400" dirty="0" smtClean="0">
                <a:latin typeface="Calibri" pitchFamily="34" charset="0"/>
              </a:rPr>
              <a:t>Average skipper age in adult fleets will grow from 48 to 54 years old over the next 10 years</a:t>
            </a:r>
          </a:p>
        </p:txBody>
      </p:sp>
      <p:pic>
        <p:nvPicPr>
          <p:cNvPr id="9" name="Picture 2" descr="Clear Lake Yacht Club"/>
          <p:cNvPicPr>
            <a:picLocks noChangeAspect="1" noChangeArrowheads="1"/>
          </p:cNvPicPr>
          <p:nvPr/>
        </p:nvPicPr>
        <p:blipFill>
          <a:blip r:embed="rId3" cstate="print"/>
          <a:srcRect/>
          <a:stretch>
            <a:fillRect/>
          </a:stretch>
        </p:blipFill>
        <p:spPr bwMode="auto">
          <a:xfrm>
            <a:off x="7696200" y="152400"/>
            <a:ext cx="1219200" cy="754145"/>
          </a:xfrm>
          <a:prstGeom prst="rect">
            <a:avLst/>
          </a:prstGeom>
          <a:noFill/>
        </p:spPr>
      </p:pic>
      <p:pic>
        <p:nvPicPr>
          <p:cNvPr id="2050" name="Picture 2"/>
          <p:cNvPicPr>
            <a:picLocks noChangeAspect="1" noChangeArrowheads="1"/>
          </p:cNvPicPr>
          <p:nvPr/>
        </p:nvPicPr>
        <p:blipFill>
          <a:blip r:embed="rId4" cstate="print"/>
          <a:srcRect/>
          <a:stretch>
            <a:fillRect/>
          </a:stretch>
        </p:blipFill>
        <p:spPr bwMode="auto">
          <a:xfrm>
            <a:off x="457200" y="1371600"/>
            <a:ext cx="6096000" cy="2482597"/>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cstate="print"/>
          <a:srcRect/>
          <a:stretch>
            <a:fillRect/>
          </a:stretch>
        </p:blipFill>
        <p:spPr bwMode="auto">
          <a:xfrm>
            <a:off x="457200" y="3886200"/>
            <a:ext cx="6096000" cy="276542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52400" y="1524000"/>
            <a:ext cx="6713537" cy="5113337"/>
          </a:xfrm>
          <a:prstGeom prst="rect">
            <a:avLst/>
          </a:prstGeom>
          <a:noFill/>
          <a:ln w="9525">
            <a:noFill/>
            <a:miter lim="800000"/>
            <a:headEnd/>
            <a:tailEnd/>
          </a:ln>
          <a:effectLst/>
        </p:spPr>
      </p:pic>
      <p:sp>
        <p:nvSpPr>
          <p:cNvPr id="2" name="Title 1"/>
          <p:cNvSpPr>
            <a:spLocks noGrp="1"/>
          </p:cNvSpPr>
          <p:nvPr>
            <p:ph type="title"/>
          </p:nvPr>
        </p:nvSpPr>
        <p:spPr>
          <a:xfrm>
            <a:off x="457200" y="704088"/>
            <a:ext cx="8229600" cy="743712"/>
          </a:xfrm>
        </p:spPr>
        <p:txBody>
          <a:bodyPr>
            <a:normAutofit fontScale="90000"/>
          </a:bodyPr>
          <a:lstStyle/>
          <a:p>
            <a:r>
              <a:rPr lang="en-US" dirty="0" smtClean="0"/>
              <a:t>CLYC Overall</a:t>
            </a:r>
            <a:endParaRPr lang="en-US" dirty="0"/>
          </a:p>
        </p:txBody>
      </p:sp>
      <p:sp>
        <p:nvSpPr>
          <p:cNvPr id="6" name="TextBox 5"/>
          <p:cNvSpPr txBox="1"/>
          <p:nvPr/>
        </p:nvSpPr>
        <p:spPr>
          <a:xfrm>
            <a:off x="3886200" y="3429000"/>
            <a:ext cx="304800" cy="369332"/>
          </a:xfrm>
          <a:prstGeom prst="rect">
            <a:avLst/>
          </a:prstGeom>
          <a:noFill/>
        </p:spPr>
        <p:txBody>
          <a:bodyPr wrap="square" rtlCol="0">
            <a:spAutoFit/>
          </a:bodyPr>
          <a:lstStyle/>
          <a:p>
            <a:r>
              <a:rPr lang="en-US" dirty="0" smtClean="0">
                <a:latin typeface="Calibri" pitchFamily="34" charset="0"/>
              </a:rPr>
              <a:t>6</a:t>
            </a:r>
            <a:endParaRPr lang="en-US" dirty="0">
              <a:latin typeface="Calibri" pitchFamily="34" charset="0"/>
            </a:endParaRPr>
          </a:p>
        </p:txBody>
      </p:sp>
      <p:sp>
        <p:nvSpPr>
          <p:cNvPr id="7" name="TextBox 6"/>
          <p:cNvSpPr txBox="1"/>
          <p:nvPr/>
        </p:nvSpPr>
        <p:spPr>
          <a:xfrm>
            <a:off x="4495800" y="3505200"/>
            <a:ext cx="304800" cy="307777"/>
          </a:xfrm>
          <a:prstGeom prst="rect">
            <a:avLst/>
          </a:prstGeom>
          <a:noFill/>
        </p:spPr>
        <p:txBody>
          <a:bodyPr wrap="square" rtlCol="0">
            <a:spAutoFit/>
          </a:bodyPr>
          <a:lstStyle/>
          <a:p>
            <a:r>
              <a:rPr lang="en-US" sz="1400" dirty="0">
                <a:latin typeface="Calibri" pitchFamily="34" charset="0"/>
              </a:rPr>
              <a:t>2</a:t>
            </a:r>
          </a:p>
        </p:txBody>
      </p:sp>
      <p:sp>
        <p:nvSpPr>
          <p:cNvPr id="8" name="TextBox 7"/>
          <p:cNvSpPr txBox="1"/>
          <p:nvPr/>
        </p:nvSpPr>
        <p:spPr>
          <a:xfrm>
            <a:off x="4267200" y="4114800"/>
            <a:ext cx="304800" cy="369332"/>
          </a:xfrm>
          <a:prstGeom prst="rect">
            <a:avLst/>
          </a:prstGeom>
          <a:noFill/>
        </p:spPr>
        <p:txBody>
          <a:bodyPr wrap="square" rtlCol="0">
            <a:spAutoFit/>
          </a:bodyPr>
          <a:lstStyle/>
          <a:p>
            <a:r>
              <a:rPr lang="en-US" dirty="0">
                <a:latin typeface="Calibri" pitchFamily="34" charset="0"/>
              </a:rPr>
              <a:t>4</a:t>
            </a:r>
          </a:p>
        </p:txBody>
      </p:sp>
      <p:sp>
        <p:nvSpPr>
          <p:cNvPr id="9" name="TextBox 8"/>
          <p:cNvSpPr txBox="1"/>
          <p:nvPr/>
        </p:nvSpPr>
        <p:spPr>
          <a:xfrm>
            <a:off x="3276600" y="4800600"/>
            <a:ext cx="457200" cy="369332"/>
          </a:xfrm>
          <a:prstGeom prst="rect">
            <a:avLst/>
          </a:prstGeom>
          <a:noFill/>
        </p:spPr>
        <p:txBody>
          <a:bodyPr wrap="square" rtlCol="0">
            <a:spAutoFit/>
          </a:bodyPr>
          <a:lstStyle/>
          <a:p>
            <a:r>
              <a:rPr lang="en-US" dirty="0" smtClean="0">
                <a:latin typeface="Calibri" pitchFamily="34" charset="0"/>
              </a:rPr>
              <a:t>17</a:t>
            </a:r>
            <a:endParaRPr lang="en-US" dirty="0">
              <a:latin typeface="Calibri" pitchFamily="34" charset="0"/>
            </a:endParaRPr>
          </a:p>
        </p:txBody>
      </p:sp>
      <p:sp>
        <p:nvSpPr>
          <p:cNvPr id="10" name="TextBox 9"/>
          <p:cNvSpPr txBox="1"/>
          <p:nvPr/>
        </p:nvSpPr>
        <p:spPr>
          <a:xfrm>
            <a:off x="2590800" y="3886200"/>
            <a:ext cx="457200" cy="369332"/>
          </a:xfrm>
          <a:prstGeom prst="rect">
            <a:avLst/>
          </a:prstGeom>
          <a:noFill/>
        </p:spPr>
        <p:txBody>
          <a:bodyPr wrap="square" rtlCol="0">
            <a:spAutoFit/>
          </a:bodyPr>
          <a:lstStyle/>
          <a:p>
            <a:r>
              <a:rPr lang="en-US" dirty="0" smtClean="0">
                <a:latin typeface="Calibri" pitchFamily="34" charset="0"/>
              </a:rPr>
              <a:t>11</a:t>
            </a:r>
            <a:endParaRPr lang="en-US" dirty="0">
              <a:latin typeface="Calibri" pitchFamily="34" charset="0"/>
            </a:endParaRPr>
          </a:p>
        </p:txBody>
      </p:sp>
      <p:sp>
        <p:nvSpPr>
          <p:cNvPr id="11" name="TextBox 10"/>
          <p:cNvSpPr txBox="1"/>
          <p:nvPr/>
        </p:nvSpPr>
        <p:spPr>
          <a:xfrm>
            <a:off x="3124200" y="3276600"/>
            <a:ext cx="304800" cy="369332"/>
          </a:xfrm>
          <a:prstGeom prst="rect">
            <a:avLst/>
          </a:prstGeom>
          <a:noFill/>
        </p:spPr>
        <p:txBody>
          <a:bodyPr wrap="square" rtlCol="0">
            <a:spAutoFit/>
          </a:bodyPr>
          <a:lstStyle/>
          <a:p>
            <a:r>
              <a:rPr lang="en-US" dirty="0">
                <a:latin typeface="Calibri" pitchFamily="34" charset="0"/>
              </a:rPr>
              <a:t>3</a:t>
            </a:r>
          </a:p>
        </p:txBody>
      </p:sp>
      <p:sp>
        <p:nvSpPr>
          <p:cNvPr id="12" name="TextBox 11"/>
          <p:cNvSpPr txBox="1"/>
          <p:nvPr/>
        </p:nvSpPr>
        <p:spPr>
          <a:xfrm>
            <a:off x="6934200" y="2514600"/>
            <a:ext cx="1981200" cy="2523768"/>
          </a:xfrm>
          <a:prstGeom prst="rect">
            <a:avLst/>
          </a:prstGeom>
          <a:noFill/>
        </p:spPr>
        <p:txBody>
          <a:bodyPr wrap="square" rtlCol="0">
            <a:spAutoFit/>
          </a:bodyPr>
          <a:lstStyle/>
          <a:p>
            <a:r>
              <a:rPr lang="en-US" b="1" dirty="0" smtClean="0">
                <a:latin typeface="Calibri" pitchFamily="34" charset="0"/>
              </a:rPr>
              <a:t>Observations</a:t>
            </a:r>
          </a:p>
          <a:p>
            <a:pPr>
              <a:buFont typeface="Arial" pitchFamily="34" charset="0"/>
              <a:buChar char="•"/>
            </a:pPr>
            <a:r>
              <a:rPr lang="en-US" sz="1400" dirty="0" smtClean="0">
                <a:latin typeface="Calibri" pitchFamily="34" charset="0"/>
              </a:rPr>
              <a:t>Almost 75% of skippers in 2014 will be age 50+</a:t>
            </a:r>
            <a:endParaRPr lang="en-US" dirty="0" smtClean="0">
              <a:latin typeface="Calibri" pitchFamily="34" charset="0"/>
            </a:endParaRPr>
          </a:p>
          <a:p>
            <a:pPr>
              <a:buFont typeface="Arial" pitchFamily="34" charset="0"/>
              <a:buChar char="•"/>
            </a:pPr>
            <a:r>
              <a:rPr lang="en-US" sz="1400" dirty="0" smtClean="0">
                <a:latin typeface="Calibri" pitchFamily="34" charset="0"/>
              </a:rPr>
              <a:t>Lack of skippers between age 30 – 49.</a:t>
            </a:r>
          </a:p>
          <a:p>
            <a:pPr marL="0" lvl="1">
              <a:buFont typeface="Arial" pitchFamily="34" charset="0"/>
              <a:buChar char="•"/>
            </a:pPr>
            <a:r>
              <a:rPr lang="en-US" sz="1400" dirty="0" smtClean="0">
                <a:latin typeface="Calibri" pitchFamily="34" charset="0"/>
              </a:rPr>
              <a:t>Only 5 X skippers from 1998 – 2012 skippered in an adult fleet in 2013</a:t>
            </a:r>
          </a:p>
          <a:p>
            <a:pPr marL="0" lvl="1">
              <a:buFont typeface="Arial" pitchFamily="34" charset="0"/>
              <a:buChar char="•"/>
            </a:pPr>
            <a:r>
              <a:rPr lang="en-US" sz="1400" dirty="0" smtClean="0">
                <a:latin typeface="Calibri" pitchFamily="34" charset="0"/>
              </a:rPr>
              <a:t>In 2014, 2 more youth projected to skipper in an adult fleet</a:t>
            </a:r>
            <a:endParaRPr lang="en-US" dirty="0" smtClean="0">
              <a:latin typeface="Calibri" pitchFamily="34" charset="0"/>
            </a:endParaRPr>
          </a:p>
        </p:txBody>
      </p:sp>
      <p:pic>
        <p:nvPicPr>
          <p:cNvPr id="13" name="Picture 2" descr="Clear Lake Yacht Club"/>
          <p:cNvPicPr>
            <a:picLocks noChangeAspect="1" noChangeArrowheads="1"/>
          </p:cNvPicPr>
          <p:nvPr/>
        </p:nvPicPr>
        <p:blipFill>
          <a:blip r:embed="rId4" cstate="print"/>
          <a:srcRect/>
          <a:stretch>
            <a:fillRect/>
          </a:stretch>
        </p:blipFill>
        <p:spPr bwMode="auto">
          <a:xfrm>
            <a:off x="7696200" y="152400"/>
            <a:ext cx="1219200" cy="75414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E Fleet</a:t>
            </a:r>
            <a:endParaRPr lang="en-US" dirty="0"/>
          </a:p>
        </p:txBody>
      </p:sp>
      <p:sp>
        <p:nvSpPr>
          <p:cNvPr id="11" name="TextBox 10"/>
          <p:cNvSpPr txBox="1"/>
          <p:nvPr/>
        </p:nvSpPr>
        <p:spPr>
          <a:xfrm>
            <a:off x="533400" y="5638800"/>
            <a:ext cx="8077200" cy="1015663"/>
          </a:xfrm>
          <a:prstGeom prst="rect">
            <a:avLst/>
          </a:prstGeom>
          <a:noFill/>
        </p:spPr>
        <p:txBody>
          <a:bodyPr wrap="square" rtlCol="0">
            <a:spAutoFit/>
          </a:bodyPr>
          <a:lstStyle/>
          <a:p>
            <a:r>
              <a:rPr lang="en-US" b="1" dirty="0" smtClean="0">
                <a:latin typeface="Calibri" pitchFamily="34" charset="0"/>
              </a:rPr>
              <a:t>Observations</a:t>
            </a:r>
          </a:p>
          <a:p>
            <a:pPr lvl="1">
              <a:buFont typeface="Arial" pitchFamily="34" charset="0"/>
              <a:buChar char="•"/>
            </a:pPr>
            <a:r>
              <a:rPr lang="en-US" sz="1400" dirty="0" smtClean="0">
                <a:latin typeface="Calibri" pitchFamily="34" charset="0"/>
              </a:rPr>
              <a:t>Fleet almost died after 2012, but sailors who skipper in other fleets revived it in 2013</a:t>
            </a:r>
            <a:endParaRPr lang="en-US" dirty="0" smtClean="0">
              <a:latin typeface="Calibri" pitchFamily="34" charset="0"/>
            </a:endParaRPr>
          </a:p>
          <a:p>
            <a:pPr lvl="1">
              <a:buFont typeface="Arial" pitchFamily="34" charset="0"/>
              <a:buChar char="•"/>
            </a:pPr>
            <a:r>
              <a:rPr lang="en-US" sz="1400" dirty="0" smtClean="0">
                <a:latin typeface="Calibri" pitchFamily="34" charset="0"/>
              </a:rPr>
              <a:t>Fleet projected to grow to 8 boats in 2014, mainly consisting of sailors from other fleets</a:t>
            </a:r>
          </a:p>
          <a:p>
            <a:pPr lvl="1">
              <a:buFont typeface="Arial" pitchFamily="34" charset="0"/>
              <a:buChar char="•"/>
            </a:pPr>
            <a:r>
              <a:rPr lang="en-US" sz="1400" dirty="0" smtClean="0">
                <a:latin typeface="Calibri" pitchFamily="34" charset="0"/>
              </a:rPr>
              <a:t>Participation rate hit a high in 2013 at 77%.  Sunday afternoon races have been good for the fleet.</a:t>
            </a:r>
          </a:p>
        </p:txBody>
      </p:sp>
      <p:graphicFrame>
        <p:nvGraphicFramePr>
          <p:cNvPr id="7" name="Table 6"/>
          <p:cNvGraphicFramePr>
            <a:graphicFrameLocks noGrp="1"/>
          </p:cNvGraphicFramePr>
          <p:nvPr/>
        </p:nvGraphicFramePr>
        <p:xfrm>
          <a:off x="381000" y="4800600"/>
          <a:ext cx="8229611" cy="846419"/>
        </p:xfrm>
        <a:graphic>
          <a:graphicData uri="http://schemas.openxmlformats.org/drawingml/2006/table">
            <a:tbl>
              <a:tblPr/>
              <a:tblGrid>
                <a:gridCol w="918567"/>
                <a:gridCol w="281194"/>
                <a:gridCol w="281194"/>
                <a:gridCol w="281194"/>
                <a:gridCol w="281194"/>
                <a:gridCol w="281194"/>
                <a:gridCol w="281194"/>
                <a:gridCol w="281194"/>
                <a:gridCol w="281194"/>
                <a:gridCol w="281194"/>
                <a:gridCol w="281194"/>
                <a:gridCol w="281194"/>
                <a:gridCol w="281194"/>
                <a:gridCol w="281194"/>
                <a:gridCol w="281194"/>
                <a:gridCol w="281194"/>
                <a:gridCol w="281194"/>
                <a:gridCol w="281194"/>
                <a:gridCol w="281194"/>
                <a:gridCol w="281194"/>
                <a:gridCol w="281194"/>
                <a:gridCol w="281194"/>
                <a:gridCol w="281194"/>
                <a:gridCol w="281194"/>
                <a:gridCol w="281194"/>
                <a:gridCol w="281194"/>
                <a:gridCol w="281194"/>
              </a:tblGrid>
              <a:tr h="172571">
                <a:tc>
                  <a:txBody>
                    <a:bodyPr/>
                    <a:lstStyle/>
                    <a:p>
                      <a:pPr algn="l" fontAlgn="b"/>
                      <a:endParaRPr lang="en-US" sz="800" b="1"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1" i="0" u="none" strike="noStrike" dirty="0">
                          <a:solidFill>
                            <a:srgbClr val="000000"/>
                          </a:solidFill>
                          <a:latin typeface="Calibri"/>
                        </a:rPr>
                        <a:t>1998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1999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2023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72571">
                <a:tc>
                  <a:txBody>
                    <a:bodyPr/>
                    <a:lstStyle/>
                    <a:p>
                      <a:pPr algn="l" fontAlgn="b"/>
                      <a:r>
                        <a:rPr lang="en-US" sz="800" b="1" i="0" u="none" strike="noStrike" dirty="0">
                          <a:solidFill>
                            <a:srgbClr val="000000"/>
                          </a:solidFill>
                          <a:latin typeface="Calibri"/>
                        </a:rPr>
                        <a:t>Registered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0" i="0" u="none" strike="noStrike" dirty="0">
                          <a:solidFill>
                            <a:srgbClr val="000000"/>
                          </a:solidFill>
                          <a:latin typeface="Calibri"/>
                        </a:rPr>
                        <a:t>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353">
                <a:tc>
                  <a:txBody>
                    <a:bodyPr/>
                    <a:lstStyle/>
                    <a:p>
                      <a:pPr algn="l" fontAlgn="b"/>
                      <a:r>
                        <a:rPr lang="en-US" sz="800" b="1" i="0" u="none" strike="noStrike">
                          <a:solidFill>
                            <a:srgbClr val="000000"/>
                          </a:solidFill>
                          <a:latin typeface="Calibri"/>
                        </a:rPr>
                        <a:t>Races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0" i="0" u="none" strike="noStrike" dirty="0">
                          <a:solidFill>
                            <a:srgbClr val="000000"/>
                          </a:solidFill>
                          <a:latin typeface="Calibri"/>
                        </a:rPr>
                        <a:t>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353">
                <a:tc>
                  <a:txBody>
                    <a:bodyPr/>
                    <a:lstStyle/>
                    <a:p>
                      <a:pPr algn="l" fontAlgn="b"/>
                      <a:r>
                        <a:rPr lang="en-US" sz="800" b="1" i="0" u="none" strike="noStrike" dirty="0">
                          <a:solidFill>
                            <a:srgbClr val="000000"/>
                          </a:solidFill>
                          <a:latin typeface="Calibri"/>
                        </a:rPr>
                        <a:t>Participation Rate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0" i="0" u="none" strike="noStrike">
                          <a:solidFill>
                            <a:srgbClr val="000000"/>
                          </a:solidFill>
                          <a:latin typeface="Calibri"/>
                        </a:rPr>
                        <a:t>48%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70%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72%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49%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49%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65%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65%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61%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77%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571">
                <a:tc>
                  <a:txBody>
                    <a:bodyPr/>
                    <a:lstStyle/>
                    <a:p>
                      <a:pPr algn="l" fontAlgn="b"/>
                      <a:r>
                        <a:rPr lang="en-US" sz="800" b="1" i="0" u="none" strike="noStrike">
                          <a:solidFill>
                            <a:srgbClr val="000000"/>
                          </a:solidFill>
                          <a:latin typeface="Calibri"/>
                        </a:rPr>
                        <a:t>Avg Boats Per Race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0" i="0" u="none" strike="noStrike">
                          <a:solidFill>
                            <a:srgbClr val="000000"/>
                          </a:solidFill>
                          <a:latin typeface="Calibri"/>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2772" name="Picture 4" descr="http://profile.ak.fbcdn.net/hprofile-ak-frc1/t5/1075939_162103527154583_1812551177_q.jpg"/>
          <p:cNvPicPr>
            <a:picLocks noChangeAspect="1" noChangeArrowheads="1"/>
          </p:cNvPicPr>
          <p:nvPr/>
        </p:nvPicPr>
        <p:blipFill>
          <a:blip r:embed="rId3" cstate="print"/>
          <a:srcRect/>
          <a:stretch>
            <a:fillRect/>
          </a:stretch>
        </p:blipFill>
        <p:spPr bwMode="auto">
          <a:xfrm>
            <a:off x="8153400" y="228600"/>
            <a:ext cx="628650" cy="628650"/>
          </a:xfrm>
          <a:prstGeom prst="rect">
            <a:avLst/>
          </a:prstGeom>
          <a:noFill/>
        </p:spPr>
      </p:pic>
      <p:pic>
        <p:nvPicPr>
          <p:cNvPr id="3074" name="Picture 2"/>
          <p:cNvPicPr>
            <a:picLocks noChangeAspect="1" noChangeArrowheads="1"/>
          </p:cNvPicPr>
          <p:nvPr/>
        </p:nvPicPr>
        <p:blipFill>
          <a:blip r:embed="rId4" cstate="print"/>
          <a:srcRect/>
          <a:stretch>
            <a:fillRect/>
          </a:stretch>
        </p:blipFill>
        <p:spPr bwMode="auto">
          <a:xfrm>
            <a:off x="381000" y="1371600"/>
            <a:ext cx="8229600" cy="3425356"/>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E Fleet</a:t>
            </a:r>
            <a:endParaRPr lang="en-US" dirty="0"/>
          </a:p>
        </p:txBody>
      </p:sp>
      <p:sp>
        <p:nvSpPr>
          <p:cNvPr id="8" name="TextBox 7"/>
          <p:cNvSpPr txBox="1"/>
          <p:nvPr/>
        </p:nvSpPr>
        <p:spPr>
          <a:xfrm>
            <a:off x="6400800" y="2895600"/>
            <a:ext cx="2514600" cy="1661993"/>
          </a:xfrm>
          <a:prstGeom prst="rect">
            <a:avLst/>
          </a:prstGeom>
          <a:noFill/>
        </p:spPr>
        <p:txBody>
          <a:bodyPr wrap="square" rtlCol="0">
            <a:spAutoFit/>
          </a:bodyPr>
          <a:lstStyle/>
          <a:p>
            <a:r>
              <a:rPr lang="en-US" b="1" dirty="0" smtClean="0">
                <a:latin typeface="Calibri" pitchFamily="34" charset="0"/>
              </a:rPr>
              <a:t>Observations</a:t>
            </a:r>
          </a:p>
          <a:p>
            <a:pPr>
              <a:buFont typeface="Arial" pitchFamily="34" charset="0"/>
              <a:buChar char="•"/>
            </a:pPr>
            <a:r>
              <a:rPr lang="en-US" sz="1400" dirty="0" smtClean="0">
                <a:latin typeface="Calibri" pitchFamily="34" charset="0"/>
              </a:rPr>
              <a:t>Net add of 3 new boats in 2014, and only a net loss of 1 skipper projected over the next 10 years</a:t>
            </a:r>
          </a:p>
          <a:p>
            <a:pPr>
              <a:buFont typeface="Arial" pitchFamily="34" charset="0"/>
              <a:buChar char="•"/>
            </a:pPr>
            <a:r>
              <a:rPr lang="en-US" sz="1400" dirty="0" smtClean="0">
                <a:latin typeface="Calibri" pitchFamily="34" charset="0"/>
              </a:rPr>
              <a:t>One youth projected to join fleet over the next 10 years</a:t>
            </a:r>
          </a:p>
        </p:txBody>
      </p:sp>
      <p:pic>
        <p:nvPicPr>
          <p:cNvPr id="11" name="Picture 4" descr="http://profile.ak.fbcdn.net/hprofile-ak-frc1/t5/1075939_162103527154583_1812551177_q.jpg"/>
          <p:cNvPicPr>
            <a:picLocks noChangeAspect="1" noChangeArrowheads="1"/>
          </p:cNvPicPr>
          <p:nvPr/>
        </p:nvPicPr>
        <p:blipFill>
          <a:blip r:embed="rId3" cstate="print"/>
          <a:srcRect/>
          <a:stretch>
            <a:fillRect/>
          </a:stretch>
        </p:blipFill>
        <p:spPr bwMode="auto">
          <a:xfrm>
            <a:off x="8153400" y="228600"/>
            <a:ext cx="628650" cy="628650"/>
          </a:xfrm>
          <a:prstGeom prst="rect">
            <a:avLst/>
          </a:prstGeom>
          <a:noFill/>
        </p:spPr>
      </p:pic>
      <p:pic>
        <p:nvPicPr>
          <p:cNvPr id="4098" name="Picture 2"/>
          <p:cNvPicPr>
            <a:picLocks noChangeAspect="1" noChangeArrowheads="1"/>
          </p:cNvPicPr>
          <p:nvPr/>
        </p:nvPicPr>
        <p:blipFill>
          <a:blip r:embed="rId4" cstate="print"/>
          <a:srcRect/>
          <a:stretch>
            <a:fillRect/>
          </a:stretch>
        </p:blipFill>
        <p:spPr bwMode="auto">
          <a:xfrm>
            <a:off x="457200" y="1371600"/>
            <a:ext cx="5943600" cy="2438399"/>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cstate="print"/>
          <a:srcRect/>
          <a:stretch>
            <a:fillRect/>
          </a:stretch>
        </p:blipFill>
        <p:spPr bwMode="auto">
          <a:xfrm>
            <a:off x="457200" y="3810000"/>
            <a:ext cx="5943600" cy="276542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52400" y="1524000"/>
            <a:ext cx="6713537" cy="5121275"/>
          </a:xfrm>
          <a:prstGeom prst="rect">
            <a:avLst/>
          </a:prstGeom>
          <a:noFill/>
          <a:ln w="9525">
            <a:noFill/>
            <a:miter lim="800000"/>
            <a:headEnd/>
            <a:tailEnd/>
          </a:ln>
          <a:effectLst/>
        </p:spPr>
      </p:pic>
      <p:sp>
        <p:nvSpPr>
          <p:cNvPr id="2" name="Title 1"/>
          <p:cNvSpPr>
            <a:spLocks noGrp="1"/>
          </p:cNvSpPr>
          <p:nvPr>
            <p:ph type="title"/>
          </p:nvPr>
        </p:nvSpPr>
        <p:spPr>
          <a:xfrm>
            <a:off x="457200" y="704088"/>
            <a:ext cx="8229600" cy="743712"/>
          </a:xfrm>
        </p:spPr>
        <p:txBody>
          <a:bodyPr>
            <a:normAutofit fontScale="90000"/>
          </a:bodyPr>
          <a:lstStyle/>
          <a:p>
            <a:r>
              <a:rPr lang="en-US" dirty="0" smtClean="0"/>
              <a:t>E Fleet</a:t>
            </a:r>
            <a:endParaRPr lang="en-US" dirty="0"/>
          </a:p>
        </p:txBody>
      </p:sp>
      <p:sp>
        <p:nvSpPr>
          <p:cNvPr id="6" name="TextBox 5"/>
          <p:cNvSpPr txBox="1"/>
          <p:nvPr/>
        </p:nvSpPr>
        <p:spPr>
          <a:xfrm>
            <a:off x="3733800" y="3276600"/>
            <a:ext cx="304800" cy="369332"/>
          </a:xfrm>
          <a:prstGeom prst="rect">
            <a:avLst/>
          </a:prstGeom>
          <a:noFill/>
        </p:spPr>
        <p:txBody>
          <a:bodyPr wrap="square" rtlCol="0">
            <a:spAutoFit/>
          </a:bodyPr>
          <a:lstStyle/>
          <a:p>
            <a:r>
              <a:rPr lang="en-US" dirty="0">
                <a:latin typeface="Calibri" pitchFamily="34" charset="0"/>
              </a:rPr>
              <a:t>1</a:t>
            </a:r>
          </a:p>
        </p:txBody>
      </p:sp>
      <p:sp>
        <p:nvSpPr>
          <p:cNvPr id="9" name="TextBox 8"/>
          <p:cNvSpPr txBox="1"/>
          <p:nvPr/>
        </p:nvSpPr>
        <p:spPr>
          <a:xfrm>
            <a:off x="3505200" y="4495800"/>
            <a:ext cx="304800" cy="369332"/>
          </a:xfrm>
          <a:prstGeom prst="rect">
            <a:avLst/>
          </a:prstGeom>
          <a:noFill/>
        </p:spPr>
        <p:txBody>
          <a:bodyPr wrap="square" rtlCol="0">
            <a:spAutoFit/>
          </a:bodyPr>
          <a:lstStyle/>
          <a:p>
            <a:r>
              <a:rPr lang="en-US" dirty="0">
                <a:latin typeface="Calibri" pitchFamily="34" charset="0"/>
              </a:rPr>
              <a:t>5</a:t>
            </a:r>
          </a:p>
        </p:txBody>
      </p:sp>
      <p:sp>
        <p:nvSpPr>
          <p:cNvPr id="10" name="TextBox 9"/>
          <p:cNvSpPr txBox="1"/>
          <p:nvPr/>
        </p:nvSpPr>
        <p:spPr>
          <a:xfrm>
            <a:off x="2971800" y="3581400"/>
            <a:ext cx="304800" cy="369332"/>
          </a:xfrm>
          <a:prstGeom prst="rect">
            <a:avLst/>
          </a:prstGeom>
          <a:noFill/>
        </p:spPr>
        <p:txBody>
          <a:bodyPr wrap="square" rtlCol="0">
            <a:spAutoFit/>
          </a:bodyPr>
          <a:lstStyle/>
          <a:p>
            <a:r>
              <a:rPr lang="en-US" dirty="0">
                <a:latin typeface="Calibri" pitchFamily="34" charset="0"/>
              </a:rPr>
              <a:t>2</a:t>
            </a:r>
          </a:p>
        </p:txBody>
      </p:sp>
      <p:sp>
        <p:nvSpPr>
          <p:cNvPr id="12" name="TextBox 11"/>
          <p:cNvSpPr txBox="1"/>
          <p:nvPr/>
        </p:nvSpPr>
        <p:spPr>
          <a:xfrm>
            <a:off x="6934200" y="2514600"/>
            <a:ext cx="1981200" cy="1877437"/>
          </a:xfrm>
          <a:prstGeom prst="rect">
            <a:avLst/>
          </a:prstGeom>
          <a:noFill/>
        </p:spPr>
        <p:txBody>
          <a:bodyPr wrap="square" rtlCol="0">
            <a:spAutoFit/>
          </a:bodyPr>
          <a:lstStyle/>
          <a:p>
            <a:r>
              <a:rPr lang="en-US" b="1" dirty="0" smtClean="0">
                <a:latin typeface="Calibri" pitchFamily="34" charset="0"/>
              </a:rPr>
              <a:t>Observations</a:t>
            </a:r>
          </a:p>
          <a:p>
            <a:pPr>
              <a:buFont typeface="Arial" pitchFamily="34" charset="0"/>
              <a:buChar char="•"/>
            </a:pPr>
            <a:r>
              <a:rPr lang="en-US" sz="1400" dirty="0" smtClean="0">
                <a:latin typeface="Calibri" pitchFamily="34" charset="0"/>
              </a:rPr>
              <a:t>Skippers mainly 50+ years old</a:t>
            </a:r>
            <a:endParaRPr lang="en-US" dirty="0" smtClean="0">
              <a:latin typeface="Calibri" pitchFamily="34" charset="0"/>
            </a:endParaRPr>
          </a:p>
          <a:p>
            <a:pPr>
              <a:buFont typeface="Arial" pitchFamily="34" charset="0"/>
              <a:buChar char="•"/>
            </a:pPr>
            <a:r>
              <a:rPr lang="en-US" sz="1400" dirty="0" smtClean="0">
                <a:latin typeface="Calibri" pitchFamily="34" charset="0"/>
              </a:rPr>
              <a:t>One youth skipper and multiple youth crew projected to become involved over next 10 years</a:t>
            </a:r>
          </a:p>
        </p:txBody>
      </p:sp>
      <p:pic>
        <p:nvPicPr>
          <p:cNvPr id="15" name="Picture 4" descr="http://profile.ak.fbcdn.net/hprofile-ak-frc1/t5/1075939_162103527154583_1812551177_q.jpg"/>
          <p:cNvPicPr>
            <a:picLocks noChangeAspect="1" noChangeArrowheads="1"/>
          </p:cNvPicPr>
          <p:nvPr/>
        </p:nvPicPr>
        <p:blipFill>
          <a:blip r:embed="rId4" cstate="print"/>
          <a:srcRect/>
          <a:stretch>
            <a:fillRect/>
          </a:stretch>
        </p:blipFill>
        <p:spPr bwMode="auto">
          <a:xfrm>
            <a:off x="8153400" y="228600"/>
            <a:ext cx="628650" cy="6286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C Fleet</a:t>
            </a:r>
            <a:endParaRPr lang="en-US" dirty="0"/>
          </a:p>
        </p:txBody>
      </p:sp>
      <p:sp>
        <p:nvSpPr>
          <p:cNvPr id="11" name="TextBox 10"/>
          <p:cNvSpPr txBox="1"/>
          <p:nvPr/>
        </p:nvSpPr>
        <p:spPr>
          <a:xfrm>
            <a:off x="533400" y="5638800"/>
            <a:ext cx="8077200" cy="800219"/>
          </a:xfrm>
          <a:prstGeom prst="rect">
            <a:avLst/>
          </a:prstGeom>
          <a:noFill/>
        </p:spPr>
        <p:txBody>
          <a:bodyPr wrap="square" rtlCol="0">
            <a:spAutoFit/>
          </a:bodyPr>
          <a:lstStyle/>
          <a:p>
            <a:r>
              <a:rPr lang="en-US" b="1" dirty="0" smtClean="0">
                <a:latin typeface="Calibri" pitchFamily="34" charset="0"/>
              </a:rPr>
              <a:t>Observations</a:t>
            </a:r>
          </a:p>
          <a:p>
            <a:pPr lvl="1">
              <a:buFont typeface="Arial" pitchFamily="34" charset="0"/>
              <a:buChar char="•"/>
            </a:pPr>
            <a:r>
              <a:rPr lang="en-US" sz="1400" dirty="0" smtClean="0">
                <a:latin typeface="Calibri" pitchFamily="34" charset="0"/>
              </a:rPr>
              <a:t>Extremely high participation rate over the past years, number of races sailed is down in last 2 years</a:t>
            </a:r>
            <a:endParaRPr lang="en-US" dirty="0" smtClean="0">
              <a:latin typeface="Calibri" pitchFamily="34" charset="0"/>
            </a:endParaRPr>
          </a:p>
          <a:p>
            <a:pPr lvl="1">
              <a:buFont typeface="Arial" pitchFamily="34" charset="0"/>
              <a:buChar char="•"/>
            </a:pPr>
            <a:r>
              <a:rPr lang="en-US" sz="1400" dirty="0" smtClean="0">
                <a:latin typeface="Calibri" pitchFamily="34" charset="0"/>
              </a:rPr>
              <a:t>Registrations down to 3 over the past 3 seasons, but average boats per race only down 2 since 1998</a:t>
            </a:r>
          </a:p>
        </p:txBody>
      </p:sp>
      <p:pic>
        <p:nvPicPr>
          <p:cNvPr id="40962" name="Picture 2"/>
          <p:cNvPicPr>
            <a:picLocks noChangeAspect="1" noChangeArrowheads="1"/>
          </p:cNvPicPr>
          <p:nvPr/>
        </p:nvPicPr>
        <p:blipFill>
          <a:blip r:embed="rId3" cstate="print"/>
          <a:srcRect/>
          <a:stretch>
            <a:fillRect/>
          </a:stretch>
        </p:blipFill>
        <p:spPr bwMode="auto">
          <a:xfrm>
            <a:off x="306680" y="1371601"/>
            <a:ext cx="8362954" cy="3352800"/>
          </a:xfrm>
          <a:prstGeom prst="rect">
            <a:avLst/>
          </a:prstGeom>
          <a:noFill/>
          <a:ln w="9525">
            <a:noFill/>
            <a:miter lim="800000"/>
            <a:headEnd/>
            <a:tailEnd/>
          </a:ln>
          <a:effectLst/>
        </p:spPr>
      </p:pic>
      <p:graphicFrame>
        <p:nvGraphicFramePr>
          <p:cNvPr id="8" name="Table 7"/>
          <p:cNvGraphicFramePr>
            <a:graphicFrameLocks noGrp="1"/>
          </p:cNvGraphicFramePr>
          <p:nvPr/>
        </p:nvGraphicFramePr>
        <p:xfrm>
          <a:off x="304800" y="4724400"/>
          <a:ext cx="8382001" cy="923365"/>
        </p:xfrm>
        <a:graphic>
          <a:graphicData uri="http://schemas.openxmlformats.org/drawingml/2006/table">
            <a:tbl>
              <a:tblPr/>
              <a:tblGrid>
                <a:gridCol w="935575"/>
                <a:gridCol w="286401"/>
                <a:gridCol w="286401"/>
                <a:gridCol w="286401"/>
                <a:gridCol w="286401"/>
                <a:gridCol w="286401"/>
                <a:gridCol w="286401"/>
                <a:gridCol w="286401"/>
                <a:gridCol w="286401"/>
                <a:gridCol w="286401"/>
                <a:gridCol w="286401"/>
                <a:gridCol w="286401"/>
                <a:gridCol w="286401"/>
                <a:gridCol w="286401"/>
                <a:gridCol w="286401"/>
                <a:gridCol w="286401"/>
                <a:gridCol w="286401"/>
                <a:gridCol w="286401"/>
                <a:gridCol w="286401"/>
                <a:gridCol w="286401"/>
                <a:gridCol w="286401"/>
                <a:gridCol w="286401"/>
                <a:gridCol w="286401"/>
                <a:gridCol w="286401"/>
                <a:gridCol w="286401"/>
                <a:gridCol w="286401"/>
                <a:gridCol w="286401"/>
              </a:tblGrid>
              <a:tr h="188259">
                <a:tc>
                  <a:txBody>
                    <a:bodyPr/>
                    <a:lstStyle/>
                    <a:p>
                      <a:pPr algn="l" fontAlgn="b"/>
                      <a:endParaRPr lang="en-US" sz="800" b="1"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1" i="0" u="none" strike="noStrike" dirty="0">
                          <a:solidFill>
                            <a:srgbClr val="000000"/>
                          </a:solidFill>
                          <a:latin typeface="Calibri"/>
                        </a:rPr>
                        <a:t>1998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1999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2009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a:solidFill>
                            <a:srgbClr val="000000"/>
                          </a:solidFill>
                          <a:latin typeface="Calibri"/>
                        </a:rPr>
                        <a:t>2011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a:solidFill>
                            <a:srgbClr val="000000"/>
                          </a:solidFill>
                          <a:latin typeface="Calibri"/>
                        </a:rPr>
                        <a:t>2012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a:solidFill>
                            <a:srgbClr val="000000"/>
                          </a:solidFill>
                          <a:latin typeface="Calibri"/>
                        </a:rPr>
                        <a:t>2013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a:solidFill>
                            <a:srgbClr val="000000"/>
                          </a:solidFill>
                          <a:latin typeface="Calibri"/>
                        </a:rPr>
                        <a:t>2014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dirty="0">
                          <a:solidFill>
                            <a:srgbClr val="000000"/>
                          </a:solidFill>
                          <a:latin typeface="Calibri"/>
                        </a:rPr>
                        <a:t>2023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88259">
                <a:tc>
                  <a:txBody>
                    <a:bodyPr/>
                    <a:lstStyle/>
                    <a:p>
                      <a:pPr algn="l" fontAlgn="b"/>
                      <a:r>
                        <a:rPr lang="en-US" sz="800" b="1" i="0" u="none" strike="noStrike" dirty="0">
                          <a:solidFill>
                            <a:srgbClr val="000000"/>
                          </a:solidFill>
                          <a:latin typeface="Calibri"/>
                        </a:rPr>
                        <a:t>Registered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0" i="0" u="none" strike="noStrike" dirty="0">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294">
                <a:tc>
                  <a:txBody>
                    <a:bodyPr/>
                    <a:lstStyle/>
                    <a:p>
                      <a:pPr algn="l" fontAlgn="b"/>
                      <a:r>
                        <a:rPr lang="en-US" sz="800" b="1" i="0" u="none" strike="noStrike">
                          <a:solidFill>
                            <a:srgbClr val="000000"/>
                          </a:solidFill>
                          <a:latin typeface="Calibri"/>
                        </a:rPr>
                        <a:t>Races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0" i="0" u="none" strike="noStrike">
                          <a:solidFill>
                            <a:srgbClr val="000000"/>
                          </a:solidFill>
                          <a:latin typeface="Calibri"/>
                        </a:rPr>
                        <a:t>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23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294">
                <a:tc>
                  <a:txBody>
                    <a:bodyPr/>
                    <a:lstStyle/>
                    <a:p>
                      <a:pPr algn="l" fontAlgn="b"/>
                      <a:r>
                        <a:rPr lang="en-US" sz="800" b="1" i="0" u="none" strike="noStrike" dirty="0">
                          <a:solidFill>
                            <a:srgbClr val="000000"/>
                          </a:solidFill>
                          <a:latin typeface="Calibri"/>
                        </a:rPr>
                        <a:t>Participation Rate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0" i="0" u="none" strike="noStrike">
                          <a:solidFill>
                            <a:srgbClr val="000000"/>
                          </a:solidFill>
                          <a:latin typeface="Calibri"/>
                        </a:rPr>
                        <a:t>77%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70%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84%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76%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79%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75%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82%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80%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82%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68%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96%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90%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259">
                <a:tc>
                  <a:txBody>
                    <a:bodyPr/>
                    <a:lstStyle/>
                    <a:p>
                      <a:pPr algn="l" fontAlgn="b"/>
                      <a:r>
                        <a:rPr lang="en-US" sz="800" b="1" i="0" u="none" strike="noStrike">
                          <a:solidFill>
                            <a:srgbClr val="000000"/>
                          </a:solidFill>
                          <a:latin typeface="Calibri"/>
                        </a:rPr>
                        <a:t>Avg Boats Per Race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b"/>
                      <a:r>
                        <a:rPr lang="en-US" sz="800" b="0" i="0" u="none" strike="noStrike">
                          <a:solidFill>
                            <a:srgbClr val="000000"/>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Picture 5" descr="NCSSA Logo"/>
          <p:cNvPicPr>
            <a:picLocks noChangeAspect="1" noChangeArrowheads="1"/>
          </p:cNvPicPr>
          <p:nvPr/>
        </p:nvPicPr>
        <p:blipFill>
          <a:blip r:embed="rId4" cstate="print"/>
          <a:srcRect/>
          <a:stretch>
            <a:fillRect/>
          </a:stretch>
        </p:blipFill>
        <p:spPr bwMode="auto">
          <a:xfrm>
            <a:off x="8229600" y="228600"/>
            <a:ext cx="495300" cy="7429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380</TotalTime>
  <Words>1989</Words>
  <Application>Microsoft Macintosh PowerPoint</Application>
  <PresentationFormat>On-screen Show (4:3)</PresentationFormat>
  <Paragraphs>877</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Clear Lake Yacht Club</vt:lpstr>
      <vt:lpstr>Purpose</vt:lpstr>
      <vt:lpstr>CLYC Overall</vt:lpstr>
      <vt:lpstr>CLYC Overall</vt:lpstr>
      <vt:lpstr>CLYC Overall</vt:lpstr>
      <vt:lpstr>E Fleet</vt:lpstr>
      <vt:lpstr>E Fleet</vt:lpstr>
      <vt:lpstr>E Fleet</vt:lpstr>
      <vt:lpstr>C Fleet</vt:lpstr>
      <vt:lpstr>C Fleet</vt:lpstr>
      <vt:lpstr>C Fleet</vt:lpstr>
      <vt:lpstr>MC Fleet</vt:lpstr>
      <vt:lpstr>MC Fleet</vt:lpstr>
      <vt:lpstr>MC Fleet</vt:lpstr>
      <vt:lpstr>M17 Fleet</vt:lpstr>
      <vt:lpstr>M17 Fleet</vt:lpstr>
      <vt:lpstr>M17 Fleet</vt:lpstr>
      <vt:lpstr>Hobie Fleet</vt:lpstr>
      <vt:lpstr>Hobie Fleet</vt:lpstr>
      <vt:lpstr>Hobie Fleet</vt:lpstr>
      <vt:lpstr>X Fleet</vt:lpstr>
      <vt:lpstr>X Fleet</vt:lpstr>
      <vt:lpstr>Cougar Fleet</vt:lpstr>
      <vt:lpstr>Summary and Actions</vt:lpstr>
      <vt:lpstr>Thank you to all CLYC racers who participated in this study!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Clear Lake Yacht Club</dc:title>
  <dc:creator>Marcus Lundberg</dc:creator>
  <cp:lastModifiedBy>Stuart Oltrogge</cp:lastModifiedBy>
  <cp:revision>127</cp:revision>
  <dcterms:created xsi:type="dcterms:W3CDTF">2014-02-12T02:33:12Z</dcterms:created>
  <dcterms:modified xsi:type="dcterms:W3CDTF">2014-06-10T11:24:21Z</dcterms:modified>
</cp:coreProperties>
</file>